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6"/>
  </p:handoutMasterIdLst>
  <p:sldIdLst>
    <p:sldId id="538" r:id="rId3"/>
    <p:sldId id="535" r:id="rId4"/>
    <p:sldId id="569" r:id="rId6"/>
    <p:sldId id="605" r:id="rId7"/>
    <p:sldId id="606" r:id="rId8"/>
    <p:sldId id="607" r:id="rId9"/>
    <p:sldId id="609" r:id="rId10"/>
    <p:sldId id="608" r:id="rId11"/>
    <p:sldId id="610" r:id="rId12"/>
    <p:sldId id="611" r:id="rId13"/>
    <p:sldId id="612" r:id="rId14"/>
    <p:sldId id="613" r:id="rId15"/>
    <p:sldId id="614" r:id="rId16"/>
    <p:sldId id="615" r:id="rId17"/>
    <p:sldId id="616" r:id="rId18"/>
    <p:sldId id="617" r:id="rId19"/>
    <p:sldId id="618" r:id="rId20"/>
    <p:sldId id="619" r:id="rId21"/>
    <p:sldId id="583" r:id="rId22"/>
    <p:sldId id="601" r:id="rId23"/>
    <p:sldId id="582" r:id="rId24"/>
    <p:sldId id="599" r:id="rId25"/>
    <p:sldId id="600" r:id="rId26"/>
    <p:sldId id="620" r:id="rId27"/>
    <p:sldId id="621" r:id="rId28"/>
    <p:sldId id="622" r:id="rId29"/>
    <p:sldId id="597" r:id="rId30"/>
    <p:sldId id="577" r:id="rId31"/>
    <p:sldId id="579" r:id="rId32"/>
    <p:sldId id="604" r:id="rId33"/>
    <p:sldId id="603" r:id="rId34"/>
    <p:sldId id="549" r:id="rId35"/>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ad Honnavalli" initials="P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33CC"/>
    <a:srgbClr val="FF0066"/>
    <a:srgbClr val="0000FF"/>
    <a:srgbClr val="33CC33"/>
    <a:srgbClr val="00FFFF"/>
    <a:srgbClr val="6600FF"/>
    <a:srgbClr val="CC66FF"/>
    <a:srgbClr val="62832D"/>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3400" autoAdjust="0"/>
  </p:normalViewPr>
  <p:slideViewPr>
    <p:cSldViewPr showGuides="1">
      <p:cViewPr varScale="1">
        <p:scale>
          <a:sx n="82" d="100"/>
          <a:sy n="82" d="100"/>
        </p:scale>
        <p:origin x="605" y="62"/>
      </p:cViewPr>
      <p:guideLst>
        <p:guide orient="horz" pos="2160"/>
        <p:guide pos="3840"/>
      </p:guideLst>
    </p:cSldViewPr>
  </p:slideViewPr>
  <p:notesTextViewPr>
    <p:cViewPr>
      <p:scale>
        <a:sx n="100" d="100"/>
        <a:sy n="100" d="100"/>
      </p:scale>
      <p:origin x="0" y="0"/>
    </p:cViewPr>
  </p:notesTextViewPr>
  <p:sorterViewPr>
    <p:cViewPr>
      <p:scale>
        <a:sx n="90" d="100"/>
        <a:sy n="90" d="100"/>
      </p:scale>
      <p:origin x="0" y="130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D048DC-6FC8-49F6-88BC-38162BCF8540}"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76954D48-14E2-44F3-8241-146B59AFC146}">
      <dgm:prSet custT="1"/>
      <dgm:spPr>
        <a:solidFill>
          <a:schemeClr val="accent2">
            <a:lumMod val="20000"/>
            <a:lumOff val="80000"/>
          </a:schemeClr>
        </a:solidFill>
      </dgm:spPr>
      <dgm:t>
        <a:bodyPr/>
        <a:lstStyle/>
        <a:p>
          <a:pPr algn="just">
            <a:buNone/>
          </a:pPr>
          <a:r>
            <a:rPr lang="en-US" sz="1900" dirty="0">
              <a:solidFill>
                <a:schemeClr val="tx1"/>
              </a:solidFill>
            </a:rPr>
            <a:t>CCTV systems are vital for surveillance across sectors like banking, transportation, healthcare, and public safety. However, they face growing cyber threats, especially replay attacks, where intercepted video or data streams are retransmitted to deceive the system. This leads to unauthorized access, footage tampering, and compromised surveillance integrity, exposing the need for robust security enhancements. This project proposes an AI-based detection and response system to mitigate replay attacks by integrating machine learning and cryptographic security measures. Key components include: </a:t>
          </a:r>
        </a:p>
        <a:p>
          <a:pPr algn="just">
            <a:buNone/>
          </a:pPr>
          <a:r>
            <a:rPr lang="en-US" sz="1900" b="1" dirty="0">
              <a:solidFill>
                <a:schemeClr val="tx1"/>
              </a:solidFill>
            </a:rPr>
            <a:t>Secure Communication Protocols: </a:t>
          </a:r>
          <a:r>
            <a:rPr lang="en-US" sz="1900" dirty="0">
              <a:solidFill>
                <a:schemeClr val="tx1"/>
              </a:solidFill>
            </a:rPr>
            <a:t>Encrypting data and verifying stream authenticity. </a:t>
          </a:r>
        </a:p>
        <a:p>
          <a:pPr algn="just">
            <a:buNone/>
          </a:pPr>
          <a:r>
            <a:rPr lang="en-US" sz="1900" b="1" dirty="0">
              <a:solidFill>
                <a:schemeClr val="tx1"/>
              </a:solidFill>
            </a:rPr>
            <a:t>AI-Powered Anomaly Detection: </a:t>
          </a:r>
          <a:r>
            <a:rPr lang="en-US" sz="1900" dirty="0">
              <a:solidFill>
                <a:schemeClr val="tx1"/>
              </a:solidFill>
            </a:rPr>
            <a:t>Identifying timestamp and frame inconsistencies in video streams.</a:t>
          </a:r>
        </a:p>
        <a:p>
          <a:pPr algn="just">
            <a:buNone/>
          </a:pPr>
          <a:r>
            <a:rPr lang="en-US" sz="1900" b="1" dirty="0">
              <a:solidFill>
                <a:schemeClr val="tx1"/>
              </a:solidFill>
            </a:rPr>
            <a:t>Real-Time Automated Response: </a:t>
          </a:r>
          <a:r>
            <a:rPr lang="en-US" sz="1900" dirty="0">
              <a:solidFill>
                <a:schemeClr val="tx1"/>
              </a:solidFill>
            </a:rPr>
            <a:t>Alerting admins, isolating compromised devices, and blocking threats.</a:t>
          </a:r>
        </a:p>
        <a:p>
          <a:pPr algn="just">
            <a:buNone/>
          </a:pPr>
          <a:r>
            <a:rPr lang="en-US" sz="1900" b="1" dirty="0">
              <a:solidFill>
                <a:schemeClr val="tx1"/>
              </a:solidFill>
            </a:rPr>
            <a:t>Modular Design: </a:t>
          </a:r>
          <a:r>
            <a:rPr lang="en-US" sz="1900" dirty="0">
              <a:solidFill>
                <a:schemeClr val="tx1"/>
              </a:solidFill>
            </a:rPr>
            <a:t>Seamlessly integrating with existing infrastructures. The system undergoes vulnerability assessments, machine learning model training, and rigorous testing to ensure effectiveness, scalability, and ease of use. Expected outcomes include improved replay attack detection, enhanced CCTV security, and greater trust in surveillance technologies, making this a significant step towards adaptive, secure surveillance solutions.</a:t>
          </a:r>
          <a:endParaRPr lang="en-IN" sz="1900" dirty="0">
            <a:solidFill>
              <a:schemeClr val="tx1"/>
            </a:solidFill>
          </a:endParaRPr>
        </a:p>
        <a:p>
          <a:pPr algn="ctr">
            <a:buNone/>
          </a:pPr>
          <a:endParaRPr lang="en-IN" sz="1900" dirty="0"/>
        </a:p>
        <a:p>
          <a:pPr algn="ctr">
            <a:buNone/>
          </a:pPr>
          <a:endParaRPr lang="en-US" sz="1900" dirty="0"/>
        </a:p>
      </dgm:t>
    </dgm:pt>
    <dgm:pt modelId="{61F3FF67-3D47-4931-AB43-C6E4C719118A}" cxnId="{DEE26017-419D-49B0-8067-452FD50BAA4B}" type="sibTrans">
      <dgm:prSet/>
      <dgm:spPr/>
      <dgm:t>
        <a:bodyPr/>
        <a:lstStyle/>
        <a:p>
          <a:endParaRPr lang="en-US"/>
        </a:p>
      </dgm:t>
    </dgm:pt>
    <dgm:pt modelId="{09068B54-44A4-4D02-AE56-4CFED362A12E}" cxnId="{DEE26017-419D-49B0-8067-452FD50BAA4B}" type="parTrans">
      <dgm:prSet/>
      <dgm:spPr/>
      <dgm:t>
        <a:bodyPr/>
        <a:lstStyle/>
        <a:p>
          <a:endParaRPr lang="en-US"/>
        </a:p>
      </dgm:t>
    </dgm:pt>
    <dgm:pt modelId="{9A9C7B5B-190E-8B43-8591-191EEC25BDF3}" type="pres">
      <dgm:prSet presAssocID="{B3D048DC-6FC8-49F6-88BC-38162BCF8540}" presName="Name0" presStyleCnt="0">
        <dgm:presLayoutVars>
          <dgm:dir/>
          <dgm:animLvl val="lvl"/>
          <dgm:resizeHandles val="exact"/>
        </dgm:presLayoutVars>
      </dgm:prSet>
      <dgm:spPr/>
    </dgm:pt>
    <dgm:pt modelId="{23AB8CDD-61AE-9E48-8C7C-441A11EA94B8}" type="pres">
      <dgm:prSet presAssocID="{76954D48-14E2-44F3-8241-146B59AFC146}" presName="linNode" presStyleCnt="0"/>
      <dgm:spPr/>
    </dgm:pt>
    <dgm:pt modelId="{2C8B2041-DA42-D24A-9228-60D0D89399E2}" type="pres">
      <dgm:prSet presAssocID="{76954D48-14E2-44F3-8241-146B59AFC146}" presName="parentText" presStyleLbl="node1" presStyleIdx="0" presStyleCnt="1" custScaleX="277778" custScaleY="100000" custLinFactNeighborY="1518">
        <dgm:presLayoutVars>
          <dgm:chMax val="1"/>
          <dgm:bulletEnabled val="1"/>
        </dgm:presLayoutVars>
      </dgm:prSet>
      <dgm:spPr/>
    </dgm:pt>
  </dgm:ptLst>
  <dgm:cxnLst>
    <dgm:cxn modelId="{DEE26017-419D-49B0-8067-452FD50BAA4B}" srcId="{B3D048DC-6FC8-49F6-88BC-38162BCF8540}" destId="{76954D48-14E2-44F3-8241-146B59AFC146}" srcOrd="0" destOrd="0" parTransId="{09068B54-44A4-4D02-AE56-4CFED362A12E}" sibTransId="{61F3FF67-3D47-4931-AB43-C6E4C719118A}"/>
    <dgm:cxn modelId="{39DE733D-ABA5-7746-9092-148490246EB0}" type="presOf" srcId="{B3D048DC-6FC8-49F6-88BC-38162BCF8540}" destId="{9A9C7B5B-190E-8B43-8591-191EEC25BDF3}" srcOrd="0" destOrd="0" presId="urn:microsoft.com/office/officeart/2005/8/layout/vList5"/>
    <dgm:cxn modelId="{86A7DE66-C448-DD45-BAA3-DD7CF42F5B7F}" type="presOf" srcId="{76954D48-14E2-44F3-8241-146B59AFC146}" destId="{2C8B2041-DA42-D24A-9228-60D0D89399E2}" srcOrd="0" destOrd="0" presId="urn:microsoft.com/office/officeart/2005/8/layout/vList5"/>
    <dgm:cxn modelId="{70ED05E8-DD3A-D04D-94A5-B2BE08AE915B}" type="presParOf" srcId="{9A9C7B5B-190E-8B43-8591-191EEC25BDF3}" destId="{23AB8CDD-61AE-9E48-8C7C-441A11EA94B8}" srcOrd="0" destOrd="0" presId="urn:microsoft.com/office/officeart/2005/8/layout/vList5"/>
    <dgm:cxn modelId="{4B44E82D-3D76-DB42-B561-02A72AF6006E}" type="presParOf" srcId="{23AB8CDD-61AE-9E48-8C7C-441A11EA94B8}" destId="{2C8B2041-DA42-D24A-9228-60D0D89399E2}"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E9C226-E36F-4B6E-BFC6-25DF87A3B05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33F0C99-B85B-44C5-BA15-5EEACBDEBCDE}">
      <dgm:prSet custT="1"/>
      <dgm:spPr/>
      <dgm:t>
        <a:bodyPr/>
        <a:lstStyle/>
        <a:p>
          <a:r>
            <a:rPr lang="en-US" sz="4400" dirty="0"/>
            <a:t>Demo and Product walk thru</a:t>
          </a:r>
        </a:p>
      </dgm:t>
    </dgm:pt>
    <dgm:pt modelId="{5DD45111-96EF-4BA9-A0BE-A86ABCBA70DF}" cxnId="{9407931F-166B-4E65-B85A-7533A1A4E581}" type="parTrans">
      <dgm:prSet/>
      <dgm:spPr/>
      <dgm:t>
        <a:bodyPr/>
        <a:lstStyle/>
        <a:p>
          <a:endParaRPr lang="en-US"/>
        </a:p>
      </dgm:t>
    </dgm:pt>
    <dgm:pt modelId="{31373D04-335A-4D0A-9AB2-09C5471A0F8E}" cxnId="{9407931F-166B-4E65-B85A-7533A1A4E581}" type="sibTrans">
      <dgm:prSet/>
      <dgm:spPr/>
      <dgm:t>
        <a:bodyPr/>
        <a:lstStyle/>
        <a:p>
          <a:endParaRPr lang="en-US"/>
        </a:p>
      </dgm:t>
    </dgm:pt>
    <dgm:pt modelId="{372DB833-302A-4330-9B25-BD763DAD7E8E}">
      <dgm:prSet/>
      <dgm:spPr/>
      <dgm:t>
        <a:bodyPr/>
        <a:lstStyle/>
        <a:p>
          <a:endParaRPr lang="en-US" dirty="0"/>
        </a:p>
      </dgm:t>
    </dgm:pt>
    <dgm:pt modelId="{335E7658-BD33-461B-82DD-861B62D201B6}" cxnId="{8CAD38EB-E8C2-4260-B70F-D531C0428FD1}" type="parTrans">
      <dgm:prSet/>
      <dgm:spPr/>
      <dgm:t>
        <a:bodyPr/>
        <a:lstStyle/>
        <a:p>
          <a:endParaRPr lang="en-US"/>
        </a:p>
      </dgm:t>
    </dgm:pt>
    <dgm:pt modelId="{C0BC0027-3947-4287-B588-D8E3ADE58965}" cxnId="{8CAD38EB-E8C2-4260-B70F-D531C0428FD1}" type="sibTrans">
      <dgm:prSet/>
      <dgm:spPr/>
      <dgm:t>
        <a:bodyPr/>
        <a:lstStyle/>
        <a:p>
          <a:endParaRPr lang="en-US"/>
        </a:p>
      </dgm:t>
    </dgm:pt>
    <dgm:pt modelId="{3E755645-F9B5-5443-8A81-4DF019BCF0CE}" type="pres">
      <dgm:prSet presAssocID="{97E9C226-E36F-4B6E-BFC6-25DF87A3B05C}" presName="vert0" presStyleCnt="0">
        <dgm:presLayoutVars>
          <dgm:dir/>
          <dgm:animOne val="branch"/>
          <dgm:animLvl val="lvl"/>
        </dgm:presLayoutVars>
      </dgm:prSet>
      <dgm:spPr/>
    </dgm:pt>
    <dgm:pt modelId="{08A0ECA9-C9A8-3747-A44C-1509D8F92F50}" type="pres">
      <dgm:prSet presAssocID="{A33F0C99-B85B-44C5-BA15-5EEACBDEBCDE}" presName="thickLine" presStyleLbl="alignNode1" presStyleIdx="0" presStyleCnt="2"/>
      <dgm:spPr/>
    </dgm:pt>
    <dgm:pt modelId="{019186C7-C2A1-D94B-942A-E39B4B59C1C7}" type="pres">
      <dgm:prSet presAssocID="{A33F0C99-B85B-44C5-BA15-5EEACBDEBCDE}" presName="horz1" presStyleCnt="0"/>
      <dgm:spPr/>
    </dgm:pt>
    <dgm:pt modelId="{E361040E-4CB6-3941-B2A4-700BB419879D}" type="pres">
      <dgm:prSet presAssocID="{A33F0C99-B85B-44C5-BA15-5EEACBDEBCDE}" presName="tx1" presStyleLbl="revTx" presStyleIdx="0" presStyleCnt="2" custScaleX="110145"/>
      <dgm:spPr/>
    </dgm:pt>
    <dgm:pt modelId="{083781DA-2886-2848-94C5-D8B67C285F2F}" type="pres">
      <dgm:prSet presAssocID="{A33F0C99-B85B-44C5-BA15-5EEACBDEBCDE}" presName="vert1" presStyleCnt="0"/>
      <dgm:spPr/>
    </dgm:pt>
    <dgm:pt modelId="{C4AB23A9-C2DB-DA40-AB85-CE7A900DAEE6}" type="pres">
      <dgm:prSet presAssocID="{372DB833-302A-4330-9B25-BD763DAD7E8E}" presName="thickLine" presStyleLbl="alignNode1" presStyleIdx="1" presStyleCnt="2"/>
      <dgm:spPr/>
    </dgm:pt>
    <dgm:pt modelId="{1B47A48E-9D47-804B-A99C-229D528CC747}" type="pres">
      <dgm:prSet presAssocID="{372DB833-302A-4330-9B25-BD763DAD7E8E}" presName="horz1" presStyleCnt="0"/>
      <dgm:spPr/>
    </dgm:pt>
    <dgm:pt modelId="{564BDA69-A7C1-8E45-8485-298F02AAEFAB}" type="pres">
      <dgm:prSet presAssocID="{372DB833-302A-4330-9B25-BD763DAD7E8E}" presName="tx1" presStyleLbl="revTx" presStyleIdx="1" presStyleCnt="2"/>
      <dgm:spPr/>
    </dgm:pt>
    <dgm:pt modelId="{B94E3F32-9FE3-9C45-89CD-6233E620C462}" type="pres">
      <dgm:prSet presAssocID="{372DB833-302A-4330-9B25-BD763DAD7E8E}" presName="vert1" presStyleCnt="0"/>
      <dgm:spPr/>
    </dgm:pt>
  </dgm:ptLst>
  <dgm:cxnLst>
    <dgm:cxn modelId="{9407931F-166B-4E65-B85A-7533A1A4E581}" srcId="{97E9C226-E36F-4B6E-BFC6-25DF87A3B05C}" destId="{A33F0C99-B85B-44C5-BA15-5EEACBDEBCDE}" srcOrd="0" destOrd="0" parTransId="{5DD45111-96EF-4BA9-A0BE-A86ABCBA70DF}" sibTransId="{31373D04-335A-4D0A-9AB2-09C5471A0F8E}"/>
    <dgm:cxn modelId="{7AB77F36-037E-48DD-B09A-03570EC398AA}" type="presOf" srcId="{97E9C226-E36F-4B6E-BFC6-25DF87A3B05C}" destId="{3E755645-F9B5-5443-8A81-4DF019BCF0CE}" srcOrd="0" destOrd="0" presId="urn:microsoft.com/office/officeart/2008/layout/LinedList"/>
    <dgm:cxn modelId="{3AF92438-EF63-4AD2-BC66-7DA6ADBF8AE3}" type="presOf" srcId="{A33F0C99-B85B-44C5-BA15-5EEACBDEBCDE}" destId="{E361040E-4CB6-3941-B2A4-700BB419879D}" srcOrd="0" destOrd="0" presId="urn:microsoft.com/office/officeart/2008/layout/LinedList"/>
    <dgm:cxn modelId="{EC818C5B-741B-4AA7-9613-C92294BD82E4}" type="presOf" srcId="{372DB833-302A-4330-9B25-BD763DAD7E8E}" destId="{564BDA69-A7C1-8E45-8485-298F02AAEFAB}" srcOrd="0" destOrd="0" presId="urn:microsoft.com/office/officeart/2008/layout/LinedList"/>
    <dgm:cxn modelId="{8CAD38EB-E8C2-4260-B70F-D531C0428FD1}" srcId="{97E9C226-E36F-4B6E-BFC6-25DF87A3B05C}" destId="{372DB833-302A-4330-9B25-BD763DAD7E8E}" srcOrd="1" destOrd="0" parTransId="{335E7658-BD33-461B-82DD-861B62D201B6}" sibTransId="{C0BC0027-3947-4287-B588-D8E3ADE58965}"/>
    <dgm:cxn modelId="{00FD9F4E-EFC5-4B09-9145-3927F20B6B34}" type="presParOf" srcId="{3E755645-F9B5-5443-8A81-4DF019BCF0CE}" destId="{08A0ECA9-C9A8-3747-A44C-1509D8F92F50}" srcOrd="0" destOrd="0" presId="urn:microsoft.com/office/officeart/2008/layout/LinedList"/>
    <dgm:cxn modelId="{8771DB1F-84FA-4F8F-95C2-902ED3DC3612}" type="presParOf" srcId="{3E755645-F9B5-5443-8A81-4DF019BCF0CE}" destId="{019186C7-C2A1-D94B-942A-E39B4B59C1C7}" srcOrd="1" destOrd="0" presId="urn:microsoft.com/office/officeart/2008/layout/LinedList"/>
    <dgm:cxn modelId="{BB1DAE51-DCC3-46E0-ACDE-1D06786850F8}" type="presParOf" srcId="{019186C7-C2A1-D94B-942A-E39B4B59C1C7}" destId="{E361040E-4CB6-3941-B2A4-700BB419879D}" srcOrd="0" destOrd="0" presId="urn:microsoft.com/office/officeart/2008/layout/LinedList"/>
    <dgm:cxn modelId="{E7B2BF5A-D80B-404C-8C79-60A05BEC701E}" type="presParOf" srcId="{019186C7-C2A1-D94B-942A-E39B4B59C1C7}" destId="{083781DA-2886-2848-94C5-D8B67C285F2F}" srcOrd="1" destOrd="0" presId="urn:microsoft.com/office/officeart/2008/layout/LinedList"/>
    <dgm:cxn modelId="{E82E3545-DAD1-43B1-A03F-2442417B6C1E}" type="presParOf" srcId="{3E755645-F9B5-5443-8A81-4DF019BCF0CE}" destId="{C4AB23A9-C2DB-DA40-AB85-CE7A900DAEE6}" srcOrd="2" destOrd="0" presId="urn:microsoft.com/office/officeart/2008/layout/LinedList"/>
    <dgm:cxn modelId="{24682140-B897-487B-ABFF-17DF386261C2}" type="presParOf" srcId="{3E755645-F9B5-5443-8A81-4DF019BCF0CE}" destId="{1B47A48E-9D47-804B-A99C-229D528CC747}" srcOrd="3" destOrd="0" presId="urn:microsoft.com/office/officeart/2008/layout/LinedList"/>
    <dgm:cxn modelId="{2B1BEBC0-ED1E-46D7-837A-06CF5B5E2679}" type="presParOf" srcId="{1B47A48E-9D47-804B-A99C-229D528CC747}" destId="{564BDA69-A7C1-8E45-8485-298F02AAEFAB}" srcOrd="0" destOrd="0" presId="urn:microsoft.com/office/officeart/2008/layout/LinedList"/>
    <dgm:cxn modelId="{F6D05807-6DB2-41C9-A8E8-CD17D656229D}" type="presParOf" srcId="{1B47A48E-9D47-804B-A99C-229D528CC747}" destId="{B94E3F32-9FE3-9C45-89CD-6233E620C462}"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039600" cy="5125085"/>
        <a:chOff x="0" y="0"/>
        <a:chExt cx="12039600" cy="5125085"/>
      </a:xfrm>
    </dsp:grpSpPr>
    <dsp:sp modelId="{2C8B2041-DA42-D24A-9228-60D0D89399E2}">
      <dsp:nvSpPr>
        <dsp:cNvPr id="3" name="Rounded Rectangle 2"/>
        <dsp:cNvSpPr/>
      </dsp:nvSpPr>
      <dsp:spPr bwMode="white">
        <a:xfrm>
          <a:off x="0" y="0"/>
          <a:ext cx="12039600" cy="5125085"/>
        </a:xfrm>
        <a:prstGeom prst="roundRect">
          <a:avLst/>
        </a:prstGeom>
        <a:solidFill>
          <a:schemeClr val="accent2">
            <a:lumMod val="20000"/>
            <a:lumOff val="80000"/>
          </a:schemeClr>
        </a:solidFill>
      </dsp:spPr>
      <dsp:style>
        <a:lnRef idx="0">
          <a:schemeClr val="lt1"/>
        </a:lnRef>
        <a:fillRef idx="3">
          <a:schemeClr val="accent3"/>
        </a:fillRef>
        <a:effectRef idx="2">
          <a:scrgbClr r="0" g="0" b="0"/>
        </a:effectRef>
        <a:fontRef idx="minor">
          <a:schemeClr val="lt1"/>
        </a:fontRef>
      </dsp:style>
      <dsp:txBody>
        <a:bodyPr lIns="72390" tIns="36195" rIns="72390" bIns="3619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just">
            <a:lnSpc>
              <a:spcPct val="100000"/>
            </a:lnSpc>
            <a:spcBef>
              <a:spcPct val="0"/>
            </a:spcBef>
            <a:spcAft>
              <a:spcPct val="35000"/>
            </a:spcAft>
            <a:buNone/>
          </a:pPr>
          <a:r>
            <a:rPr lang="en-US" sz="1900" dirty="0">
              <a:solidFill>
                <a:schemeClr val="tx1"/>
              </a:solidFill>
            </a:rPr>
            <a:t>CCTV systems are vital for surveillance across sectors like banking, transportation, healthcare, and public safety. However, they face growing cyber threats, especially replay attacks, where intercepted video or data streams are retransmitted to deceive the system. This leads to unauthorized access, footage tampering, and compromised surveillance integrity, exposing the need for robust security enhancements. This project proposes an AI-based detection and response system to mitigate replay attacks by integrating machine learning and cryptographic security measures. Key components include: </a:t>
          </a:r>
          <a:endParaRPr lang="en-US" sz="1900" dirty="0">
            <a:solidFill>
              <a:schemeClr val="tx1"/>
            </a:solidFill>
          </a:endParaRPr>
        </a:p>
        <a:p>
          <a:pPr lvl="0" algn="just">
            <a:lnSpc>
              <a:spcPct val="100000"/>
            </a:lnSpc>
            <a:spcBef>
              <a:spcPct val="0"/>
            </a:spcBef>
            <a:spcAft>
              <a:spcPct val="35000"/>
            </a:spcAft>
            <a:buNone/>
          </a:pPr>
          <a:r>
            <a:rPr lang="en-US" sz="1900" b="1" dirty="0">
              <a:solidFill>
                <a:schemeClr val="tx1"/>
              </a:solidFill>
            </a:rPr>
            <a:t>Secure Communication Protocols: </a:t>
          </a:r>
          <a:r>
            <a:rPr lang="en-US" sz="1900" dirty="0">
              <a:solidFill>
                <a:schemeClr val="tx1"/>
              </a:solidFill>
            </a:rPr>
            <a:t>Encrypting data and verifying stream authenticity. </a:t>
          </a:r>
          <a:endParaRPr lang="en-US" sz="1900" dirty="0">
            <a:solidFill>
              <a:schemeClr val="tx1"/>
            </a:solidFill>
          </a:endParaRPr>
        </a:p>
        <a:p>
          <a:pPr lvl="0" algn="just">
            <a:lnSpc>
              <a:spcPct val="100000"/>
            </a:lnSpc>
            <a:spcBef>
              <a:spcPct val="0"/>
            </a:spcBef>
            <a:spcAft>
              <a:spcPct val="35000"/>
            </a:spcAft>
            <a:buNone/>
          </a:pPr>
          <a:r>
            <a:rPr lang="en-US" sz="1900" b="1" dirty="0">
              <a:solidFill>
                <a:schemeClr val="tx1"/>
              </a:solidFill>
            </a:rPr>
            <a:t>AI-Powered Anomaly Detection: </a:t>
          </a:r>
          <a:r>
            <a:rPr lang="en-US" sz="1900" dirty="0">
              <a:solidFill>
                <a:schemeClr val="tx1"/>
              </a:solidFill>
            </a:rPr>
            <a:t>Identifying timestamp and frame inconsistencies in video streams.</a:t>
          </a:r>
          <a:endParaRPr lang="en-US" sz="1900" dirty="0">
            <a:solidFill>
              <a:schemeClr val="tx1"/>
            </a:solidFill>
          </a:endParaRPr>
        </a:p>
        <a:p>
          <a:pPr lvl="0" algn="just">
            <a:lnSpc>
              <a:spcPct val="100000"/>
            </a:lnSpc>
            <a:spcBef>
              <a:spcPct val="0"/>
            </a:spcBef>
            <a:spcAft>
              <a:spcPct val="35000"/>
            </a:spcAft>
            <a:buNone/>
          </a:pPr>
          <a:r>
            <a:rPr lang="en-US" sz="1900" b="1" dirty="0">
              <a:solidFill>
                <a:schemeClr val="tx1"/>
              </a:solidFill>
            </a:rPr>
            <a:t>Real-Time Automated Response: </a:t>
          </a:r>
          <a:r>
            <a:rPr lang="en-US" sz="1900" dirty="0">
              <a:solidFill>
                <a:schemeClr val="tx1"/>
              </a:solidFill>
            </a:rPr>
            <a:t>Alerting admins, isolating compromised devices, and blocking threats.</a:t>
          </a:r>
          <a:endParaRPr lang="en-US" sz="1900" dirty="0">
            <a:solidFill>
              <a:schemeClr val="tx1"/>
            </a:solidFill>
          </a:endParaRPr>
        </a:p>
        <a:p>
          <a:pPr lvl="0" algn="just">
            <a:lnSpc>
              <a:spcPct val="100000"/>
            </a:lnSpc>
            <a:spcBef>
              <a:spcPct val="0"/>
            </a:spcBef>
            <a:spcAft>
              <a:spcPct val="35000"/>
            </a:spcAft>
            <a:buNone/>
          </a:pPr>
          <a:r>
            <a:rPr lang="en-US" sz="1900" b="1" dirty="0">
              <a:solidFill>
                <a:schemeClr val="tx1"/>
              </a:solidFill>
            </a:rPr>
            <a:t>Modular Design: </a:t>
          </a:r>
          <a:r>
            <a:rPr lang="en-US" sz="1900" dirty="0">
              <a:solidFill>
                <a:schemeClr val="tx1"/>
              </a:solidFill>
            </a:rPr>
            <a:t>Seamlessly integrating with existing infrastructures. The system undergoes vulnerability assessments, machine learning model training, and rigorous testing to ensure effectiveness, scalability, and ease of use. Expected outcomes include improved replay attack detection, enhanced CCTV security, and greater trust in surveillance technologies, making this a significant step towards adaptive, secure surveillance solutions.</a:t>
          </a:r>
          <a:endParaRPr lang="en-IN" sz="1900" dirty="0">
            <a:solidFill>
              <a:schemeClr val="tx1"/>
            </a:solidFill>
          </a:endParaRPr>
        </a:p>
        <a:p>
          <a:pPr lvl="0" algn="ctr">
            <a:lnSpc>
              <a:spcPct val="100000"/>
            </a:lnSpc>
            <a:spcBef>
              <a:spcPct val="0"/>
            </a:spcBef>
            <a:spcAft>
              <a:spcPct val="35000"/>
            </a:spcAft>
            <a:buNone/>
          </a:pPr>
          <a:endParaRPr lang="en-IN" sz="1900" dirty="0"/>
        </a:p>
        <a:p>
          <a:pPr lvl="0" algn="ctr">
            <a:lnSpc>
              <a:spcPct val="100000"/>
            </a:lnSpc>
            <a:spcBef>
              <a:spcPct val="0"/>
            </a:spcBef>
            <a:spcAft>
              <a:spcPct val="35000"/>
            </a:spcAft>
            <a:buNone/>
          </a:pPr>
          <a:endParaRPr lang="en-US" sz="1900" dirty="0"/>
        </a:p>
      </dsp:txBody>
      <dsp:txXfrm>
        <a:off x="0" y="0"/>
        <a:ext cx="12039600" cy="5125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915400" cy="4881563"/>
        <a:chOff x="0" y="0"/>
        <a:chExt cx="8915400" cy="4881563"/>
      </a:xfrm>
    </dsp:grpSpPr>
    <dsp:sp modelId="{08A0ECA9-C9A8-3747-A44C-1509D8F92F50}">
      <dsp:nvSpPr>
        <dsp:cNvPr id="3" name="Straight Connector 2"/>
        <dsp:cNvSpPr/>
      </dsp:nvSpPr>
      <dsp:spPr bwMode="white">
        <a:xfrm>
          <a:off x="0" y="0"/>
          <a:ext cx="8915400" cy="0"/>
        </a:xfrm>
        <a:prstGeom prst="line">
          <a:avLst/>
        </a:prstGeom>
      </dsp:spPr>
      <dsp:style>
        <a:lnRef idx="2">
          <a:schemeClr val="accent2"/>
        </a:lnRef>
        <a:fillRef idx="1">
          <a:schemeClr val="accent2"/>
        </a:fillRef>
        <a:effectRef idx="0">
          <a:scrgbClr r="0" g="0" b="0"/>
        </a:effectRef>
        <a:fontRef idx="minor">
          <a:schemeClr val="lt1"/>
        </a:fontRef>
      </dsp:style>
      <dsp:txXfrm>
        <a:off x="0" y="0"/>
        <a:ext cx="8915400" cy="0"/>
      </dsp:txXfrm>
    </dsp:sp>
    <dsp:sp modelId="{E361040E-4CB6-3941-B2A4-700BB419879D}">
      <dsp:nvSpPr>
        <dsp:cNvPr id="4" name="Rectangles 3"/>
        <dsp:cNvSpPr/>
      </dsp:nvSpPr>
      <dsp:spPr bwMode="white">
        <a:xfrm>
          <a:off x="0" y="0"/>
          <a:ext cx="8915400" cy="24407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7640" tIns="167640" rIns="167640" bIns="1676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4400" dirty="0">
              <a:solidFill>
                <a:schemeClr val="tx1"/>
              </a:solidFill>
            </a:rPr>
            <a:t>Demo and Product walk thru</a:t>
          </a:r>
          <a:endParaRPr>
            <a:solidFill>
              <a:schemeClr val="tx1"/>
            </a:solidFill>
          </a:endParaRPr>
        </a:p>
      </dsp:txBody>
      <dsp:txXfrm>
        <a:off x="0" y="0"/>
        <a:ext cx="8915400" cy="2440782"/>
      </dsp:txXfrm>
    </dsp:sp>
    <dsp:sp modelId="{C4AB23A9-C2DB-DA40-AB85-CE7A900DAEE6}">
      <dsp:nvSpPr>
        <dsp:cNvPr id="5" name="Straight Connector 4"/>
        <dsp:cNvSpPr/>
      </dsp:nvSpPr>
      <dsp:spPr bwMode="white">
        <a:xfrm>
          <a:off x="0" y="2440782"/>
          <a:ext cx="8915400" cy="0"/>
        </a:xfrm>
        <a:prstGeom prst="line">
          <a:avLst/>
        </a:prstGeom>
      </dsp:spPr>
      <dsp:style>
        <a:lnRef idx="2">
          <a:schemeClr val="accent2"/>
        </a:lnRef>
        <a:fillRef idx="1">
          <a:schemeClr val="accent2"/>
        </a:fillRef>
        <a:effectRef idx="0">
          <a:scrgbClr r="0" g="0" b="0"/>
        </a:effectRef>
        <a:fontRef idx="minor">
          <a:schemeClr val="lt1"/>
        </a:fontRef>
      </dsp:style>
      <dsp:txXfrm>
        <a:off x="0" y="2440782"/>
        <a:ext cx="8915400" cy="0"/>
      </dsp:txXfrm>
    </dsp:sp>
    <dsp:sp modelId="{564BDA69-A7C1-8E45-8485-298F02AAEFAB}">
      <dsp:nvSpPr>
        <dsp:cNvPr id="6" name="Rectangles 5"/>
        <dsp:cNvSpPr/>
      </dsp:nvSpPr>
      <dsp:spPr bwMode="white">
        <a:xfrm>
          <a:off x="0" y="2440782"/>
          <a:ext cx="8915400" cy="24407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7650" tIns="247650" rIns="247650" bIns="247650" anchor="t"/>
        <a:lstStyle>
          <a:lvl1pPr algn="l">
            <a:defRPr sz="6500"/>
          </a:lvl1pPr>
          <a:lvl2pPr marL="285750" indent="-285750" algn="l">
            <a:defRPr sz="5100"/>
          </a:lvl2pPr>
          <a:lvl3pPr marL="571500" indent="-285750" algn="l">
            <a:defRPr sz="5100"/>
          </a:lvl3pPr>
          <a:lvl4pPr marL="857250" indent="-285750" algn="l">
            <a:defRPr sz="5100"/>
          </a:lvl4pPr>
          <a:lvl5pPr marL="1143000" indent="-285750" algn="l">
            <a:defRPr sz="5100"/>
          </a:lvl5pPr>
          <a:lvl6pPr marL="1428750" indent="-285750" algn="l">
            <a:defRPr sz="5100"/>
          </a:lvl6pPr>
          <a:lvl7pPr marL="1714500" indent="-285750" algn="l">
            <a:defRPr sz="5100"/>
          </a:lvl7pPr>
          <a:lvl8pPr marL="2000250" indent="-285750" algn="l">
            <a:defRPr sz="5100"/>
          </a:lvl8pPr>
          <a:lvl9pPr marL="2286000" indent="-285750" algn="l">
            <a:defRPr sz="5100"/>
          </a:lvl9pPr>
        </a:lstStyle>
        <a:p>
          <a:pPr lvl="0">
            <a:lnSpc>
              <a:spcPct val="100000"/>
            </a:lnSpc>
            <a:spcBef>
              <a:spcPct val="0"/>
            </a:spcBef>
            <a:spcAft>
              <a:spcPct val="35000"/>
            </a:spcAft>
          </a:pPr>
          <a:endParaRPr lang="en-US" dirty="0">
            <a:solidFill>
              <a:schemeClr val="tx1"/>
            </a:solidFill>
          </a:endParaRPr>
        </a:p>
      </dsp:txBody>
      <dsp:txXfrm>
        <a:off x="0" y="2440782"/>
        <a:ext cx="8915400" cy="244078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26A7C97D-3554-44E0-8E72-665D45387ACC}" type="datetimeFigureOut">
              <a:rPr lang="en-US"/>
            </a:fld>
            <a:endParaRPr lang="en-US"/>
          </a:p>
        </p:txBody>
      </p:sp>
      <p:sp>
        <p:nvSpPr>
          <p:cNvPr id="4" name="Footer Placeholder 3"/>
          <p:cNvSpPr>
            <a:spLocks noGrp="1"/>
          </p:cNvSpPr>
          <p:nvPr>
            <p:ph type="ftr" sz="quarter" idx="2"/>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1486DC43-659C-4A17-BDC0-5684401D4FAB}" type="slidenum">
              <a:rPr lang="en-US"/>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C973BE83-6A1D-4DA3-83D0-ED76C71EFE38}" type="datetimeFigureOut">
              <a:rPr lang="en-US"/>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848" y="4416426"/>
            <a:ext cx="5608320" cy="4183063"/>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01C81575-24DE-4F6C-A73E-0331B3B2E418}"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D1A7037-0853-0447-B5BA-F1548123F73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F0E29-F314-934F-92DB-8EEB8DA6883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38200"/>
          </a:xfrm>
        </p:spPr>
        <p:txBody>
          <a:bodyPr/>
          <a:lstStyle>
            <a:lvl1pPr>
              <a:defRPr>
                <a:solidFill>
                  <a:srgbClr val="0066FF"/>
                </a:solidFill>
                <a:latin typeface="+mj-lt"/>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D1A7037-0853-0447-B5BA-F1548123F73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F0E29-F314-934F-92DB-8EEB8DA68833}" type="slidenum">
              <a:rPr lang="en-US" smtClean="0"/>
            </a:fld>
            <a:endParaRPr lang="en-US"/>
          </a:p>
        </p:txBody>
      </p:sp>
      <p:sp>
        <p:nvSpPr>
          <p:cNvPr id="7" name="Rectangle 6"/>
          <p:cNvSpPr>
            <a:spLocks noChangeArrowheads="1"/>
          </p:cNvSpPr>
          <p:nvPr userDrawn="1"/>
        </p:nvSpPr>
        <p:spPr bwMode="auto">
          <a:xfrm>
            <a:off x="0" y="838201"/>
            <a:ext cx="7620000" cy="36513"/>
          </a:xfrm>
          <a:prstGeom prst="rect">
            <a:avLst/>
          </a:prstGeom>
          <a:solidFill>
            <a:srgbClr val="33CCCC"/>
          </a:solidFill>
          <a:ln w="9525">
            <a:noFill/>
            <a:miter lim="800000"/>
          </a:ln>
        </p:spPr>
        <p:txBody>
          <a:bodyPr wrap="none" anchor="ct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D1A7037-0853-0447-B5BA-F1548123F73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F0E29-F314-934F-92DB-8EEB8DA6883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D1A7037-0853-0447-B5BA-F1548123F73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2F0E29-F314-934F-92DB-8EEB8DA6883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D1A7037-0853-0447-B5BA-F1548123F733}"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2F0E29-F314-934F-92DB-8EEB8DA6883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6FF"/>
                </a:solidFill>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2D1A7037-0853-0447-B5BA-F1548123F733}"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2F0E29-F314-934F-92DB-8EEB8DA6883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A7037-0853-0447-B5BA-F1548123F733}"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2F0E29-F314-934F-92DB-8EEB8DA6883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D1A7037-0853-0447-B5BA-F1548123F73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2F0E29-F314-934F-92DB-8EEB8DA6883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D1A7037-0853-0447-B5BA-F1548123F73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2F0E29-F314-934F-92DB-8EEB8DA6883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443"/>
            <a:ext cx="10515600" cy="930275"/>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295400"/>
            <a:ext cx="10515600" cy="48815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1A7037-0853-0447-B5BA-F1548123F733}"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F0E29-F314-934F-92DB-8EEB8DA68833}" type="slidenum">
              <a:rPr lang="en-US" smtClean="0"/>
            </a:fld>
            <a:endParaRPr lang="en-US"/>
          </a:p>
        </p:txBody>
      </p:sp>
      <p:pic>
        <p:nvPicPr>
          <p:cNvPr id="7" name="Picture 6" descr="PESSAT - All India Online Entrance Exam for Admission to PES University"/>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772775" y="339725"/>
            <a:ext cx="1162050" cy="5334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media/media1.mp4"/></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microsoft.com/office/2007/relationships/media" Target="../media/media2.mp4"/><Relationship Id="rId1" Type="http://schemas.openxmlformats.org/officeDocument/2006/relationships/video" Target="../media/media2.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arxiv.org/abs/2205.15407"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600" y="914400"/>
            <a:ext cx="7924800" cy="1015663"/>
          </a:xfrm>
          <a:prstGeom prst="rect">
            <a:avLst/>
          </a:prstGeom>
        </p:spPr>
        <p:txBody>
          <a:bodyPr wrap="square">
            <a:spAutoFit/>
          </a:bodyPr>
          <a:lstStyle/>
          <a:p>
            <a:pPr algn="ctr"/>
            <a:r>
              <a:rPr lang="en-US" sz="2800" dirty="0">
                <a:latin typeface="Trebuchet MS" panose="020B0603020202020204" pitchFamily="34" charset="0"/>
              </a:rPr>
              <a:t>UE22CS441A –  Project Phase – 3</a:t>
            </a:r>
            <a:endParaRPr lang="en-US" sz="2800" dirty="0">
              <a:latin typeface="Trebuchet MS" panose="020B0603020202020204" pitchFamily="34" charset="0"/>
            </a:endParaRPr>
          </a:p>
          <a:p>
            <a:pPr algn="ctr"/>
            <a:r>
              <a:rPr lang="en-US" sz="3200" b="1" dirty="0">
                <a:solidFill>
                  <a:srgbClr val="FF0000"/>
                </a:solidFill>
                <a:latin typeface="Trebuchet MS" panose="020B0603020202020204" pitchFamily="34" charset="0"/>
              </a:rPr>
              <a:t>END SEMESTER ASSESSMENT </a:t>
            </a:r>
            <a:endParaRPr lang="en-US" sz="3200" b="1" dirty="0">
              <a:solidFill>
                <a:srgbClr val="FF0000"/>
              </a:solidFill>
              <a:latin typeface="Trebuchet MS" panose="020B0603020202020204" pitchFamily="34" charset="0"/>
            </a:endParaRPr>
          </a:p>
        </p:txBody>
      </p:sp>
      <p:sp>
        <p:nvSpPr>
          <p:cNvPr id="4" name="Google Shape;26;p3"/>
          <p:cNvSpPr txBox="1"/>
          <p:nvPr/>
        </p:nvSpPr>
        <p:spPr>
          <a:xfrm>
            <a:off x="3048000" y="2539663"/>
            <a:ext cx="6096000" cy="3403937"/>
          </a:xfrm>
          <a:prstGeom prst="rect">
            <a:avLst/>
          </a:prstGeom>
          <a:noFill/>
          <a:ln>
            <a:noFill/>
          </a:ln>
        </p:spPr>
        <p:txBody>
          <a:bodyPr spcFirstLastPara="1" wrap="square" lIns="91425" tIns="45700" rIns="91425" bIns="45700" anchor="t" anchorCtr="0">
            <a:noAutofit/>
          </a:bodyPr>
          <a:lstStyle/>
          <a:p>
            <a:pPr algn="ctr">
              <a:spcBef>
                <a:spcPts val="0"/>
              </a:spcBef>
              <a:spcAft>
                <a:spcPts val="0"/>
              </a:spcAft>
              <a:buClr>
                <a:schemeClr val="dk1"/>
              </a:buClr>
            </a:pPr>
            <a:r>
              <a:rPr lang="en-US" sz="2400" b="1" dirty="0">
                <a:solidFill>
                  <a:srgbClr val="0033CC"/>
                </a:solidFill>
                <a:latin typeface="Trebuchet MS" panose="020B0603020202020204"/>
                <a:ea typeface="Trebuchet MS" panose="020B0603020202020204"/>
                <a:cs typeface="Trebuchet MS" panose="020B0603020202020204"/>
                <a:sym typeface="Trebuchet MS" panose="020B0603020202020204"/>
              </a:rPr>
              <a:t>Project ID </a:t>
            </a:r>
            <a:endParaRPr lang="en-US" sz="2400" b="1"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algn="ctr">
              <a:spcBef>
                <a:spcPts val="0"/>
              </a:spcBef>
              <a:spcAft>
                <a:spcPts val="0"/>
              </a:spcAft>
              <a:buClr>
                <a:schemeClr val="dk1"/>
              </a:buClr>
            </a:pPr>
            <a:r>
              <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rPr>
              <a:t>49  </a:t>
            </a:r>
            <a:endParaRPr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algn="ctr">
              <a:spcBef>
                <a:spcPts val="0"/>
              </a:spcBef>
              <a:spcAft>
                <a:spcPts val="0"/>
              </a:spcAft>
            </a:pPr>
            <a:r>
              <a:rPr lang="en-US" sz="2400" b="1" dirty="0">
                <a:solidFill>
                  <a:srgbClr val="0033CC"/>
                </a:solidFill>
                <a:latin typeface="Trebuchet MS" panose="020B0603020202020204"/>
                <a:ea typeface="Trebuchet MS" panose="020B0603020202020204"/>
                <a:cs typeface="Trebuchet MS" panose="020B0603020202020204"/>
                <a:sym typeface="Trebuchet MS" panose="020B0603020202020204"/>
              </a:rPr>
              <a:t>Project Guide </a:t>
            </a:r>
            <a:endParaRPr lang="en-US" sz="2400" b="1"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algn="ctr">
              <a:spcBef>
                <a:spcPts val="0"/>
              </a:spcBef>
              <a:spcAft>
                <a:spcPts val="0"/>
              </a:spcAft>
            </a:pPr>
            <a:r>
              <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rPr>
              <a:t>Dr. Manju  </a:t>
            </a:r>
            <a:endPar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algn="ctr">
              <a:spcBef>
                <a:spcPts val="0"/>
              </a:spcBef>
              <a:spcAft>
                <a:spcPts val="0"/>
              </a:spcAft>
            </a:pPr>
            <a:r>
              <a:rPr lang="en-US" sz="2400" b="1" dirty="0">
                <a:solidFill>
                  <a:srgbClr val="0033CC"/>
                </a:solidFill>
                <a:latin typeface="Trebuchet MS" panose="020B0603020202020204"/>
                <a:ea typeface="Trebuchet MS" panose="020B0603020202020204"/>
                <a:cs typeface="Trebuchet MS" panose="020B0603020202020204"/>
                <a:sym typeface="Trebuchet MS" panose="020B0603020202020204"/>
              </a:rPr>
              <a:t>Project Team: </a:t>
            </a:r>
            <a:endParaRPr lang="en-US" sz="2400" b="1"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342900" indent="-342900" algn="ctr">
              <a:spcBef>
                <a:spcPts val="0"/>
              </a:spcBef>
              <a:spcAft>
                <a:spcPts val="0"/>
              </a:spcAft>
              <a:buFont typeface="Arial" panose="020B0604020202020204" pitchFamily="34" charset="0"/>
              <a:buChar char="•"/>
            </a:pPr>
            <a:r>
              <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rPr>
              <a:t>Mohit Prasad Singh (PES2UG22CS320) </a:t>
            </a:r>
            <a:endPar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342900" indent="-342900" algn="ctr">
              <a:spcBef>
                <a:spcPts val="0"/>
              </a:spcBef>
              <a:spcAft>
                <a:spcPts val="0"/>
              </a:spcAft>
              <a:buFont typeface="Arial" panose="020B0604020202020204" pitchFamily="34" charset="0"/>
              <a:buChar char="•"/>
            </a:pPr>
            <a:r>
              <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rPr>
              <a:t>Shreyas S (PES2UG22CS540)</a:t>
            </a:r>
            <a:endPar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342900" indent="-342900" algn="ctr">
              <a:spcBef>
                <a:spcPts val="0"/>
              </a:spcBef>
              <a:spcAft>
                <a:spcPts val="0"/>
              </a:spcAft>
              <a:buFont typeface="Arial" panose="020B0604020202020204" pitchFamily="34" charset="0"/>
              <a:buChar char="•"/>
            </a:pPr>
            <a:r>
              <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rPr>
              <a:t>Soumya Ranjan Mishra (PES2UG22CS571)</a:t>
            </a:r>
            <a:endPar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342900" indent="-342900" algn="ctr">
              <a:spcBef>
                <a:spcPts val="0"/>
              </a:spcBef>
              <a:spcAft>
                <a:spcPts val="0"/>
              </a:spcAft>
              <a:buFont typeface="Arial" panose="020B0604020202020204" pitchFamily="34" charset="0"/>
              <a:buChar char="•"/>
            </a:pPr>
            <a:r>
              <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rPr>
              <a:t>Suhas Venkata (PES2UG22CS590)               </a:t>
            </a:r>
            <a:endParaRPr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a:spcBef>
                <a:spcPts val="0"/>
              </a:spcBef>
              <a:spcAft>
                <a:spcPts val="0"/>
              </a:spcAft>
            </a:pPr>
            <a:endParaRPr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a:spcBef>
                <a:spcPts val="0"/>
              </a:spcBef>
              <a:spcAft>
                <a:spcPts val="0"/>
              </a:spcAft>
            </a:pPr>
            <a:endParaRPr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 name="TextBox 4"/>
          <p:cNvSpPr txBox="1"/>
          <p:nvPr/>
        </p:nvSpPr>
        <p:spPr>
          <a:xfrm>
            <a:off x="2057400" y="1828800"/>
            <a:ext cx="8458200" cy="584775"/>
          </a:xfrm>
          <a:prstGeom prst="rect">
            <a:avLst/>
          </a:prstGeom>
          <a:noFill/>
        </p:spPr>
        <p:txBody>
          <a:bodyPr wrap="square">
            <a:spAutoFit/>
          </a:bodyPr>
          <a:lstStyle/>
          <a:p>
            <a:r>
              <a:rPr lang="en-IN" sz="3200" b="1" u="sng" dirty="0">
                <a:solidFill>
                  <a:srgbClr val="0033CC"/>
                </a:solidFill>
                <a:latin typeface="Trebuchet MS" panose="020B0603020202020204"/>
                <a:ea typeface="Trebuchet MS" panose="020B0603020202020204"/>
                <a:cs typeface="Trebuchet MS" panose="020B0603020202020204"/>
                <a:sym typeface="Trebuchet MS" panose="020B0603020202020204"/>
              </a:rPr>
              <a:t>Detection And Mitigation Of Replay Attacks</a:t>
            </a:r>
            <a:endParaRPr lang="en-IN" sz="3200" b="1" u="sng" dirty="0">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Algorithm Used</a:t>
            </a:r>
            <a:endParaRPr lang="en-US" b="1"/>
          </a:p>
        </p:txBody>
      </p:sp>
      <p:sp>
        <p:nvSpPr>
          <p:cNvPr id="3" name="Content Placeholder 2"/>
          <p:cNvSpPr>
            <a:spLocks noGrp="1"/>
          </p:cNvSpPr>
          <p:nvPr>
            <p:ph idx="1"/>
          </p:nvPr>
        </p:nvSpPr>
        <p:spPr/>
        <p:txBody>
          <a:bodyPr/>
          <a:p>
            <a:pPr marL="0" indent="0">
              <a:buNone/>
            </a:pPr>
            <a:r>
              <a:rPr lang="en-US" altLang="en-US" b="1"/>
              <a:t>1. </a:t>
            </a:r>
            <a:r>
              <a:rPr lang="en-US" altLang="en-US" b="1" u="sng"/>
              <a:t>Hierarchical Temporal Memory (HTM)</a:t>
            </a:r>
            <a:r>
              <a:rPr lang="en-US" altLang="en-US" u="sng"/>
              <a:t> </a:t>
            </a:r>
            <a:r>
              <a:rPr lang="en-US" altLang="en-US"/>
              <a:t>– for unsupervised anomaly detection in motion patterns.</a:t>
            </a:r>
            <a:endParaRPr lang="en-US" altLang="en-US"/>
          </a:p>
          <a:p>
            <a:pPr marL="0" indent="0">
              <a:buNone/>
            </a:pPr>
            <a:r>
              <a:rPr lang="en-US" altLang="en-US" b="1"/>
              <a:t>2. </a:t>
            </a:r>
            <a:r>
              <a:rPr lang="en-US" altLang="en-US" b="1" u="sng"/>
              <a:t>Perpetual Hashing</a:t>
            </a:r>
            <a:r>
              <a:rPr lang="en-US" altLang="en-US" b="1"/>
              <a:t> </a:t>
            </a:r>
            <a:r>
              <a:rPr lang="en-US" altLang="en-US"/>
              <a:t>– for frame-level content verification to detect replayed or tampered footage.</a:t>
            </a:r>
            <a:endParaRPr lang="en-US" altLang="en-US"/>
          </a:p>
          <a:p>
            <a:pPr marL="0" indent="0">
              <a:buNone/>
            </a:pPr>
            <a:endParaRPr lang="en-US" altLang="en-US"/>
          </a:p>
        </p:txBody>
      </p:sp>
      <p:sp>
        <p:nvSpPr>
          <p:cNvPr id="4" name="Text Box 3"/>
          <p:cNvSpPr txBox="1"/>
          <p:nvPr/>
        </p:nvSpPr>
        <p:spPr>
          <a:xfrm>
            <a:off x="4493260" y="467360"/>
            <a:ext cx="4064000" cy="368300"/>
          </a:xfrm>
          <a:prstGeom prst="rect">
            <a:avLst/>
          </a:prstGeom>
          <a:noFill/>
        </p:spPr>
        <p:txBody>
          <a:bodyPr wrap="square" rtlCol="0">
            <a:spAutoFit/>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Logical Flow</a:t>
            </a:r>
            <a:endParaRPr lang="en-US" b="1"/>
          </a:p>
        </p:txBody>
      </p:sp>
      <p:sp>
        <p:nvSpPr>
          <p:cNvPr id="3" name="Content Placeholder 2"/>
          <p:cNvSpPr>
            <a:spLocks noGrp="1"/>
          </p:cNvSpPr>
          <p:nvPr>
            <p:ph idx="1"/>
          </p:nvPr>
        </p:nvSpPr>
        <p:spPr>
          <a:xfrm>
            <a:off x="111125" y="959485"/>
            <a:ext cx="11242675" cy="5217795"/>
          </a:xfrm>
        </p:spPr>
        <p:txBody>
          <a:bodyPr>
            <a:noAutofit/>
          </a:bodyPr>
          <a:p>
            <a:pPr marL="342900" indent="-342900" algn="just">
              <a:buFont typeface="+mj-lt"/>
              <a:buAutoNum type="arabicPeriod"/>
            </a:pPr>
            <a:r>
              <a:rPr lang="en-US" altLang="en-US" sz="2400"/>
              <a:t>The CCTV video input is received and preprocessed by extracting and resizing frames for consistency.</a:t>
            </a:r>
            <a:endParaRPr lang="en-US" altLang="en-US" sz="2400"/>
          </a:p>
          <a:p>
            <a:pPr marL="342900" indent="-342900" algn="just">
              <a:buFont typeface="+mj-lt"/>
              <a:buAutoNum type="arabicPeriod"/>
            </a:pPr>
            <a:r>
              <a:rPr lang="en-US" altLang="en-US" sz="2400"/>
              <a:t>Optical flow is applied to consecutive frames to capture motion vectors representing pixel-level movement.</a:t>
            </a:r>
            <a:endParaRPr lang="en-US" altLang="en-US" sz="2400"/>
          </a:p>
          <a:p>
            <a:pPr marL="342900" indent="-342900" algn="just">
              <a:buFont typeface="+mj-lt"/>
              <a:buAutoNum type="arabicPeriod"/>
            </a:pPr>
            <a:r>
              <a:rPr lang="en-US" altLang="en-US" sz="2400"/>
              <a:t>The motion vectors are encoded into Sparse Distributed Representations (SDRs) for compatibility with the HTM model.</a:t>
            </a:r>
            <a:endParaRPr lang="en-US" altLang="en-US" sz="2400"/>
          </a:p>
          <a:p>
            <a:pPr marL="342900" indent="-342900" algn="just">
              <a:buFont typeface="+mj-lt"/>
              <a:buAutoNum type="arabicPeriod"/>
            </a:pPr>
            <a:r>
              <a:rPr lang="en-US" altLang="en-US" sz="2400"/>
              <a:t>The HTM model processes the SDRs to learn temporal motion patterns and generates anomaly scores in real time.</a:t>
            </a:r>
            <a:endParaRPr lang="en-US" altLang="en-US" sz="2400"/>
          </a:p>
          <a:p>
            <a:pPr marL="342900" indent="-342900" algn="just">
              <a:buFont typeface="+mj-lt"/>
              <a:buAutoNum type="arabicPeriod"/>
            </a:pPr>
            <a:r>
              <a:rPr lang="en-US" altLang="en-US" sz="2400"/>
              <a:t>Perpetual hashing is applied to each frame to generate consistent hash values for detecting repeated or tampered content.</a:t>
            </a:r>
            <a:endParaRPr lang="en-US" altLang="en-US" sz="2400"/>
          </a:p>
          <a:p>
            <a:pPr marL="342900" indent="-342900" algn="just">
              <a:buFont typeface="+mj-lt"/>
              <a:buAutoNum type="arabicPeriod"/>
            </a:pPr>
            <a:r>
              <a:rPr lang="en-US" altLang="en-US" sz="2400"/>
              <a:t>An alert generation module combines HTM anomaly scores and hash comparisons using adaptive thresholds and persistence logic to trigger alerts.</a:t>
            </a:r>
            <a:endParaRPr lang="en-US" altLang="en-US" sz="2400"/>
          </a:p>
          <a:p>
            <a:pPr marL="342900" indent="-342900" algn="just">
              <a:buFont typeface="+mj-lt"/>
              <a:buAutoNum type="arabicPeriod"/>
            </a:pPr>
            <a:r>
              <a:rPr lang="en-US" altLang="en-US" sz="2400"/>
              <a:t>All results, including anomaly scores, hash values, and alerts, are logged and can be visualized for real-time monitoring and post-event analysis.</a:t>
            </a:r>
            <a:endParaRPr lang="en-US" alt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124200" y="622940"/>
            <a:ext cx="7620000" cy="36513"/>
          </a:xfrm>
          <a:prstGeom prst="rect">
            <a:avLst/>
          </a:prstGeom>
          <a:solidFill>
            <a:srgbClr val="33CCCC"/>
          </a:solidFill>
          <a:ln w="9525">
            <a:noFill/>
            <a:miter lim="800000"/>
          </a:ln>
        </p:spPr>
        <p:txBody>
          <a:bodyPr wrap="none" anchor="ctr"/>
          <a:lstStyle/>
          <a:p>
            <a:endParaRPr lang="en-US"/>
          </a:p>
        </p:txBody>
      </p:sp>
      <p:sp>
        <p:nvSpPr>
          <p:cNvPr id="10" name="Content Placeholder 2"/>
          <p:cNvSpPr txBox="1"/>
          <p:nvPr/>
        </p:nvSpPr>
        <p:spPr>
          <a:xfrm>
            <a:off x="76200" y="762000"/>
            <a:ext cx="11966575" cy="6096000"/>
          </a:xfrm>
          <a:prstGeom prst="rect">
            <a:avLst/>
          </a:prstGeom>
        </p:spPr>
        <p:txBody>
          <a:bodyPr/>
          <a:lstStyle/>
          <a:p>
            <a:pPr marL="685800" lvl="0" indent="-342900" algn="just" eaLnBrk="0" hangingPunct="0">
              <a:spcBef>
                <a:spcPts val="0"/>
              </a:spcBef>
              <a:spcAft>
                <a:spcPts val="0"/>
              </a:spcAft>
              <a:buClr>
                <a:srgbClr val="0033CC"/>
              </a:buClr>
              <a:buSzPts val="1800"/>
              <a:defRPr/>
            </a:pPr>
            <a:r>
              <a:rPr lang="en-US" sz="2000" b="1" dirty="0">
                <a:solidFill>
                  <a:schemeClr val="tx1"/>
                </a:solidFill>
                <a:latin typeface="Trebuchet MS" panose="020B0603020202020204"/>
                <a:ea typeface="Trebuchet MS" panose="020B0603020202020204"/>
                <a:cs typeface="Trebuchet MS" panose="020B0603020202020204"/>
                <a:sym typeface="Arial" panose="020B0604020202020204"/>
              </a:rPr>
              <a:t>1) </a:t>
            </a:r>
            <a:r>
              <a:rPr lang="en-US" sz="2000" b="1" u="sng" dirty="0">
                <a:solidFill>
                  <a:schemeClr val="tx1"/>
                </a:solidFill>
                <a:latin typeface="Trebuchet MS" panose="020B0603020202020204"/>
                <a:ea typeface="Trebuchet MS" panose="020B0603020202020204"/>
                <a:cs typeface="Trebuchet MS" panose="020B0603020202020204"/>
                <a:sym typeface="Arial" panose="020B0604020202020204"/>
              </a:rPr>
              <a:t>Video Ingestion Module</a:t>
            </a:r>
            <a:endParaRPr lang="en-US" sz="2000" b="1" u="sng"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sz="2000" b="1"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r>
              <a:rPr lang="en-US" altLang="en-US" sz="1800" b="1" dirty="0">
                <a:solidFill>
                  <a:schemeClr val="tx1"/>
                </a:solidFill>
                <a:latin typeface="Trebuchet MS" panose="020B0603020202020204"/>
                <a:ea typeface="Trebuchet MS" panose="020B0603020202020204"/>
                <a:cs typeface="Trebuchet MS" panose="020B0603020202020204"/>
                <a:sym typeface="Arial" panose="020B0604020202020204"/>
              </a:rPr>
              <a:t>Technology Used: </a:t>
            </a:r>
            <a:r>
              <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rPr>
              <a:t>OpenCV (Python), RTSP protocol, file I/O.</a:t>
            </a: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r>
              <a:rPr lang="en-US" altLang="en-US" sz="1800" b="1" dirty="0">
                <a:solidFill>
                  <a:schemeClr val="tx1"/>
                </a:solidFill>
                <a:latin typeface="Trebuchet MS" panose="020B0603020202020204"/>
                <a:ea typeface="Trebuchet MS" panose="020B0603020202020204"/>
                <a:cs typeface="Trebuchet MS" panose="020B0603020202020204"/>
                <a:sym typeface="Arial" panose="020B0604020202020204"/>
              </a:rPr>
              <a:t>Explanation: </a:t>
            </a:r>
            <a:r>
              <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rPr>
              <a:t>Captures frames either from live RTSP streams or stored video files. Normalizes resolution and FPS for consistency.</a:t>
            </a: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r>
              <a:rPr lang="en-US" altLang="en-US" sz="1800" b="1" dirty="0">
                <a:solidFill>
                  <a:schemeClr val="tx1"/>
                </a:solidFill>
                <a:latin typeface="Trebuchet MS" panose="020B0603020202020204"/>
                <a:ea typeface="Trebuchet MS" panose="020B0603020202020204"/>
                <a:cs typeface="Trebuchet MS" panose="020B0603020202020204"/>
                <a:sym typeface="Arial" panose="020B0604020202020204"/>
              </a:rPr>
              <a:t>Pseudocode:</a:t>
            </a:r>
            <a:endParaRPr lang="en-US" altLang="en-US" sz="1800" b="1"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r>
              <a:rPr lang="en-US" altLang="en-US" sz="1800" b="1" dirty="0">
                <a:solidFill>
                  <a:schemeClr val="tx1"/>
                </a:solidFill>
                <a:latin typeface="Trebuchet MS" panose="020B0603020202020204"/>
                <a:ea typeface="Trebuchet MS" panose="020B0603020202020204"/>
                <a:cs typeface="Trebuchet MS" panose="020B0603020202020204"/>
                <a:sym typeface="Arial" panose="020B0604020202020204"/>
              </a:rPr>
              <a:t>Interpretation: </a:t>
            </a:r>
            <a:r>
              <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rPr>
              <a:t>Provides a unified stream of frames for downstream modules.</a:t>
            </a: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altLang="en-US" sz="2000" b="1"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r>
              <a:rPr lang="en-US" altLang="en-US" sz="2000" b="1" dirty="0">
                <a:solidFill>
                  <a:schemeClr val="tx1"/>
                </a:solidFill>
                <a:latin typeface="Trebuchet MS" panose="020B0603020202020204"/>
                <a:ea typeface="Trebuchet MS" panose="020B0603020202020204"/>
                <a:cs typeface="Trebuchet MS" panose="020B0603020202020204"/>
                <a:sym typeface="Arial" panose="020B0604020202020204"/>
              </a:rPr>
              <a:t>2)</a:t>
            </a:r>
            <a:r>
              <a:rPr lang="en-US" altLang="en-US" sz="2000" b="1" u="sng" dirty="0">
                <a:solidFill>
                  <a:schemeClr val="tx1"/>
                </a:solidFill>
                <a:latin typeface="Trebuchet MS" panose="020B0603020202020204"/>
                <a:ea typeface="Trebuchet MS" panose="020B0603020202020204"/>
                <a:cs typeface="Trebuchet MS" panose="020B0603020202020204"/>
                <a:sym typeface="Arial" panose="020B0604020202020204"/>
              </a:rPr>
              <a:t>Replay Attack Simulator</a:t>
            </a:r>
            <a:endParaRPr lang="en-US" altLang="en-US" sz="2000" b="1" u="sng"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endParaRPr lang="en-US" altLang="en-US" sz="1800" b="1"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r>
              <a:rPr lang="en-US" altLang="en-US" sz="1800" b="1" dirty="0">
                <a:solidFill>
                  <a:schemeClr val="tx1"/>
                </a:solidFill>
                <a:latin typeface="Trebuchet MS" panose="020B0603020202020204"/>
                <a:ea typeface="Trebuchet MS" panose="020B0603020202020204"/>
                <a:cs typeface="Trebuchet MS" panose="020B0603020202020204"/>
                <a:sym typeface="Arial" panose="020B0604020202020204"/>
              </a:rPr>
              <a:t>Technology Used: </a:t>
            </a:r>
            <a:r>
              <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rPr>
              <a:t>Python + OpenCV, NumPy ,FFmpeg, RTSP, ffplay</a:t>
            </a: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a:p>
            <a:pPr marL="685800" lvl="0" indent="-342900" algn="just" eaLnBrk="0" hangingPunct="0">
              <a:spcBef>
                <a:spcPts val="0"/>
              </a:spcBef>
              <a:spcAft>
                <a:spcPts val="0"/>
              </a:spcAft>
              <a:buClr>
                <a:srgbClr val="0033CC"/>
              </a:buClr>
              <a:buSzPts val="1800"/>
              <a:defRPr/>
            </a:pPr>
            <a:r>
              <a:rPr lang="en-US" altLang="en-US" sz="1800" b="1" dirty="0">
                <a:solidFill>
                  <a:schemeClr val="tx1"/>
                </a:solidFill>
                <a:latin typeface="Trebuchet MS" panose="020B0603020202020204"/>
                <a:ea typeface="Trebuchet MS" panose="020B0603020202020204"/>
                <a:cs typeface="Trebuchet MS" panose="020B0603020202020204"/>
                <a:sym typeface="Arial" panose="020B0604020202020204"/>
              </a:rPr>
              <a:t>Explanation: </a:t>
            </a:r>
            <a:r>
              <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rPr>
              <a:t>The replay attack simulator detects a “crime window” in a video, then replaces that segment with looped pre‑crime footage to generate a fake stream. It streams this manipulated video over RTSP, mimicking a real replay attack for testing your detection system.</a:t>
            </a:r>
            <a:endParaRPr lang="en-US" altLang="en-US" sz="1800" dirty="0">
              <a:solidFill>
                <a:schemeClr val="tx1"/>
              </a:solidFill>
              <a:latin typeface="Trebuchet MS" panose="020B0603020202020204"/>
              <a:ea typeface="Trebuchet MS" panose="020B0603020202020204"/>
              <a:cs typeface="Trebuchet MS" panose="020B0603020202020204"/>
              <a:sym typeface="Arial" panose="020B0604020202020204"/>
            </a:endParaRPr>
          </a:p>
        </p:txBody>
      </p:sp>
      <p:sp>
        <p:nvSpPr>
          <p:cNvPr id="14" name="Text Box 34"/>
          <p:cNvSpPr txBox="1">
            <a:spLocks noChangeArrowheads="1"/>
          </p:cNvSpPr>
          <p:nvPr/>
        </p:nvSpPr>
        <p:spPr bwMode="auto">
          <a:xfrm>
            <a:off x="4191000" y="76200"/>
            <a:ext cx="4627245" cy="583565"/>
          </a:xfrm>
          <a:prstGeom prst="rect">
            <a:avLst/>
          </a:prstGeom>
          <a:noFill/>
          <a:ln w="9525">
            <a:noFill/>
            <a:miter lim="800000"/>
          </a:ln>
        </p:spPr>
        <p:txBody>
          <a:bodyPr wrap="square">
            <a:spAutoFit/>
          </a:bodyPr>
          <a:lstStyle/>
          <a:p>
            <a:pPr marL="342900" lvl="0" indent="-342900" algn="r">
              <a:spcBef>
                <a:spcPts val="0"/>
              </a:spcBef>
              <a:spcAft>
                <a:spcPts val="0"/>
              </a:spcAft>
              <a:buClr>
                <a:srgbClr val="FF0000"/>
              </a:buClr>
              <a:buSzPts val="2400"/>
            </a:pPr>
            <a:r>
              <a:rPr lang="en-US" sz="3200" b="1" dirty="0">
                <a:solidFill>
                  <a:srgbClr val="FF0000"/>
                </a:solidFill>
                <a:latin typeface="Trebuchet MS" panose="020B0603020202020204"/>
                <a:ea typeface="Trebuchet MS" panose="020B0603020202020204"/>
                <a:cs typeface="Trebuchet MS" panose="020B0603020202020204"/>
                <a:sym typeface="Trebuchet MS" panose="020B0603020202020204"/>
              </a:rPr>
              <a:t>Implementation Details</a:t>
            </a:r>
            <a:endParaRPr lang="en-US" sz="3200" b="1"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7467600" y="685800"/>
            <a:ext cx="3276600" cy="1012188"/>
          </a:xfrm>
          <a:prstGeom prst="rect">
            <a:avLst/>
          </a:prstGeom>
        </p:spPr>
      </p:pic>
      <p:pic>
        <p:nvPicPr>
          <p:cNvPr id="3" name="Picture 2"/>
          <p:cNvPicPr>
            <a:picLocks noChangeAspect="1"/>
          </p:cNvPicPr>
          <p:nvPr/>
        </p:nvPicPr>
        <p:blipFill>
          <a:blip r:embed="rId2"/>
          <a:stretch>
            <a:fillRect/>
          </a:stretch>
        </p:blipFill>
        <p:spPr>
          <a:xfrm>
            <a:off x="1981200" y="2286000"/>
            <a:ext cx="4039892" cy="1752600"/>
          </a:xfrm>
          <a:prstGeom prst="rect">
            <a:avLst/>
          </a:prstGeom>
        </p:spPr>
      </p:pic>
      <p:pic>
        <p:nvPicPr>
          <p:cNvPr id="4" name="Picture 3"/>
          <p:cNvPicPr>
            <a:picLocks noChangeAspect="1"/>
          </p:cNvPicPr>
          <p:nvPr/>
        </p:nvPicPr>
        <p:blipFill>
          <a:blip r:embed="rId3"/>
          <a:stretch>
            <a:fillRect/>
          </a:stretch>
        </p:blipFill>
        <p:spPr>
          <a:xfrm>
            <a:off x="8382000" y="4953000"/>
            <a:ext cx="2619375" cy="8559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4"/>
          <p:cNvSpPr txBox="1">
            <a:spLocks noChangeArrowheads="1"/>
          </p:cNvSpPr>
          <p:nvPr/>
        </p:nvSpPr>
        <p:spPr bwMode="auto">
          <a:xfrm>
            <a:off x="4191000" y="76200"/>
            <a:ext cx="4627245" cy="583565"/>
          </a:xfrm>
          <a:prstGeom prst="rect">
            <a:avLst/>
          </a:prstGeom>
          <a:noFill/>
          <a:ln w="9525">
            <a:noFill/>
            <a:miter lim="800000"/>
          </a:ln>
        </p:spPr>
        <p:txBody>
          <a:bodyPr wrap="square">
            <a:spAutoFit/>
          </a:bodyPr>
          <a:lstStyle/>
          <a:p>
            <a:pPr marL="342900" lvl="0" indent="-342900" algn="r">
              <a:spcBef>
                <a:spcPts val="0"/>
              </a:spcBef>
              <a:spcAft>
                <a:spcPts val="0"/>
              </a:spcAft>
              <a:buClr>
                <a:srgbClr val="FF0000"/>
              </a:buClr>
              <a:buSzPts val="2400"/>
            </a:pPr>
            <a:r>
              <a:rPr lang="en-US" sz="3200" b="1" dirty="0">
                <a:solidFill>
                  <a:srgbClr val="FF0000"/>
                </a:solidFill>
                <a:latin typeface="Trebuchet MS" panose="020B0603020202020204"/>
                <a:ea typeface="Trebuchet MS" panose="020B0603020202020204"/>
                <a:cs typeface="Trebuchet MS" panose="020B0603020202020204"/>
                <a:sym typeface="Trebuchet MS" panose="020B0603020202020204"/>
              </a:rPr>
              <a:t>Implementation Details</a:t>
            </a:r>
            <a:endParaRPr lang="en-US" sz="3200" b="1"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 name="Rectangle 4"/>
          <p:cNvSpPr>
            <a:spLocks noChangeArrowheads="1"/>
          </p:cNvSpPr>
          <p:nvPr/>
        </p:nvSpPr>
        <p:spPr bwMode="auto">
          <a:xfrm>
            <a:off x="2667000" y="586110"/>
            <a:ext cx="7620000" cy="36513"/>
          </a:xfrm>
          <a:prstGeom prst="rect">
            <a:avLst/>
          </a:prstGeom>
          <a:solidFill>
            <a:srgbClr val="33CCCC"/>
          </a:solidFill>
          <a:ln w="9525">
            <a:noFill/>
            <a:miter lim="800000"/>
          </a:ln>
        </p:spPr>
        <p:txBody>
          <a:bodyPr wrap="none" anchor="ctr"/>
          <a:lstStyle/>
          <a:p>
            <a:endParaRPr lang="en-US"/>
          </a:p>
        </p:txBody>
      </p:sp>
      <p:sp>
        <p:nvSpPr>
          <p:cNvPr id="2" name="Text Box 1"/>
          <p:cNvSpPr txBox="1"/>
          <p:nvPr/>
        </p:nvSpPr>
        <p:spPr>
          <a:xfrm>
            <a:off x="211455" y="789940"/>
            <a:ext cx="11715750" cy="5982335"/>
          </a:xfrm>
          <a:prstGeom prst="rect">
            <a:avLst/>
          </a:prstGeom>
          <a:noFill/>
        </p:spPr>
        <p:txBody>
          <a:bodyPr wrap="square" rtlCol="0">
            <a:noAutofit/>
          </a:bodyPr>
          <a:lstStyle/>
          <a:p>
            <a:r>
              <a:rPr lang="en-US" b="1" dirty="0">
                <a:latin typeface="Trebuchet MS" panose="020B0603020202020204" pitchFamily="34" charset="0"/>
                <a:cs typeface="Trebuchet MS" panose="020B0603020202020204" pitchFamily="34" charset="0"/>
              </a:rPr>
              <a:t>Pseudocode:</a:t>
            </a:r>
            <a:r>
              <a:rPr lang="en-US" b="1" u="sng" dirty="0">
                <a:latin typeface="Trebuchet MS" panose="020B0603020202020204" pitchFamily="34" charset="0"/>
                <a:cs typeface="Trebuchet MS" panose="020B0603020202020204" pitchFamily="34" charset="0"/>
              </a:rPr>
              <a:t>   </a:t>
            </a:r>
            <a:endParaRPr lang="en-US" b="1" u="sng"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r>
              <a:rPr lang="en-US" dirty="0">
                <a:latin typeface="Trebuchet MS" panose="020B0603020202020204" pitchFamily="34" charset="0"/>
                <a:cs typeface="Trebuchet MS" panose="020B0603020202020204" pitchFamily="34" charset="0"/>
              </a:rPr>
              <a:t>                     </a:t>
            </a:r>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endParaRPr lang="en-US" dirty="0">
              <a:latin typeface="Trebuchet MS" panose="020B0603020202020204" pitchFamily="34" charset="0"/>
              <a:cs typeface="Trebuchet MS" panose="020B0603020202020204" pitchFamily="34" charset="0"/>
            </a:endParaRPr>
          </a:p>
          <a:p>
            <a:r>
              <a:rPr lang="en-US" b="1" dirty="0">
                <a:latin typeface="Trebuchet MS" panose="020B0603020202020204" pitchFamily="34" charset="0"/>
                <a:cs typeface="Trebuchet MS" panose="020B0603020202020204" pitchFamily="34" charset="0"/>
              </a:rPr>
              <a:t>Interpretation: </a:t>
            </a:r>
            <a:r>
              <a:rPr lang="en-US" altLang="en-US" dirty="0">
                <a:latin typeface="Trebuchet MS" panose="020B0603020202020204" pitchFamily="34" charset="0"/>
                <a:cs typeface="Trebuchet MS" panose="020B0603020202020204" pitchFamily="34" charset="0"/>
              </a:rPr>
              <a:t>This module simulates a replay attack by replacing crime footage with benign video and streaming it live to test and validate the detection pipeline.</a:t>
            </a:r>
            <a:endParaRPr lang="en-US" altLang="en-US" dirty="0">
              <a:latin typeface="Trebuchet MS" panose="020B0603020202020204" pitchFamily="34" charset="0"/>
              <a:cs typeface="Trebuchet MS" panose="020B0603020202020204" pitchFamily="34" charset="0"/>
            </a:endParaRPr>
          </a:p>
          <a:p>
            <a:endParaRPr lang="en-US" altLang="en-US" dirty="0">
              <a:latin typeface="Trebuchet MS" panose="020B0603020202020204" pitchFamily="34" charset="0"/>
              <a:cs typeface="Trebuchet MS" panose="020B0603020202020204" pitchFamily="34" charset="0"/>
            </a:endParaRPr>
          </a:p>
          <a:p>
            <a:endParaRPr lang="en-US" sz="2000" b="1" dirty="0">
              <a:latin typeface="Trebuchet MS" panose="020B0603020202020204" pitchFamily="34" charset="0"/>
              <a:cs typeface="Trebuchet MS" panose="020B0603020202020204" pitchFamily="34" charset="0"/>
            </a:endParaRPr>
          </a:p>
        </p:txBody>
      </p:sp>
      <p:pic>
        <p:nvPicPr>
          <p:cNvPr id="3" name="Picture 2"/>
          <p:cNvPicPr>
            <a:picLocks noChangeAspect="1"/>
          </p:cNvPicPr>
          <p:nvPr/>
        </p:nvPicPr>
        <p:blipFill>
          <a:blip r:embed="rId1"/>
          <a:stretch>
            <a:fillRect/>
          </a:stretch>
        </p:blipFill>
        <p:spPr>
          <a:xfrm>
            <a:off x="264795" y="1219200"/>
            <a:ext cx="7050405" cy="3505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4"/>
          <p:cNvSpPr txBox="1">
            <a:spLocks noChangeArrowheads="1"/>
          </p:cNvSpPr>
          <p:nvPr/>
        </p:nvSpPr>
        <p:spPr bwMode="auto">
          <a:xfrm>
            <a:off x="4191000" y="76200"/>
            <a:ext cx="4627245" cy="583565"/>
          </a:xfrm>
          <a:prstGeom prst="rect">
            <a:avLst/>
          </a:prstGeom>
          <a:noFill/>
          <a:ln w="9525">
            <a:noFill/>
            <a:miter lim="800000"/>
          </a:ln>
        </p:spPr>
        <p:txBody>
          <a:bodyPr wrap="square">
            <a:spAutoFit/>
          </a:bodyPr>
          <a:lstStyle/>
          <a:p>
            <a:pPr marL="342900" lvl="0" indent="-342900" algn="r">
              <a:spcBef>
                <a:spcPts val="0"/>
              </a:spcBef>
              <a:spcAft>
                <a:spcPts val="0"/>
              </a:spcAft>
              <a:buClr>
                <a:srgbClr val="FF0000"/>
              </a:buClr>
              <a:buSzPts val="2400"/>
            </a:pPr>
            <a:r>
              <a:rPr lang="en-US" sz="3200" b="1" dirty="0">
                <a:solidFill>
                  <a:srgbClr val="FF0000"/>
                </a:solidFill>
                <a:latin typeface="Trebuchet MS" panose="020B0603020202020204"/>
                <a:ea typeface="Trebuchet MS" panose="020B0603020202020204"/>
                <a:cs typeface="Trebuchet MS" panose="020B0603020202020204"/>
                <a:sym typeface="Trebuchet MS" panose="020B0603020202020204"/>
              </a:rPr>
              <a:t>Implementation Details</a:t>
            </a:r>
            <a:endParaRPr lang="en-US" sz="3200" b="1"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 name="Rectangle 4"/>
          <p:cNvSpPr>
            <a:spLocks noChangeArrowheads="1"/>
          </p:cNvSpPr>
          <p:nvPr/>
        </p:nvSpPr>
        <p:spPr bwMode="auto">
          <a:xfrm>
            <a:off x="2667000" y="586110"/>
            <a:ext cx="7620000" cy="36513"/>
          </a:xfrm>
          <a:prstGeom prst="rect">
            <a:avLst/>
          </a:prstGeom>
          <a:solidFill>
            <a:srgbClr val="33CCCC"/>
          </a:solidFill>
          <a:ln w="9525">
            <a:noFill/>
            <a:miter lim="800000"/>
          </a:ln>
        </p:spPr>
        <p:txBody>
          <a:bodyPr wrap="none" anchor="ctr"/>
          <a:lstStyle/>
          <a:p>
            <a:endParaRPr lang="en-US"/>
          </a:p>
        </p:txBody>
      </p:sp>
      <p:sp>
        <p:nvSpPr>
          <p:cNvPr id="2" name="Text Box 1"/>
          <p:cNvSpPr txBox="1"/>
          <p:nvPr/>
        </p:nvSpPr>
        <p:spPr>
          <a:xfrm>
            <a:off x="228600" y="762000"/>
            <a:ext cx="11551285" cy="6042660"/>
          </a:xfrm>
          <a:prstGeom prst="rect">
            <a:avLst/>
          </a:prstGeom>
          <a:noFill/>
        </p:spPr>
        <p:txBody>
          <a:bodyPr wrap="square" rtlCol="0">
            <a:noAutofit/>
          </a:bodyPr>
          <a:lstStyle/>
          <a:p>
            <a:r>
              <a:rPr lang="en-US" altLang="en-US" sz="2000" b="1" dirty="0">
                <a:latin typeface="Trebuchet MS" panose="020B0603020202020204" pitchFamily="34" charset="0"/>
                <a:cs typeface="Trebuchet MS" panose="020B0603020202020204" pitchFamily="34" charset="0"/>
              </a:rPr>
              <a:t>3)</a:t>
            </a:r>
            <a:r>
              <a:rPr lang="en-US" altLang="en-US" sz="2000" b="1" u="sng" dirty="0">
                <a:latin typeface="Trebuchet MS" panose="020B0603020202020204" pitchFamily="34" charset="0"/>
                <a:cs typeface="Trebuchet MS" panose="020B0603020202020204" pitchFamily="34" charset="0"/>
              </a:rPr>
              <a:t>Core Processing Pipeline</a:t>
            </a:r>
            <a:endParaRPr lang="en-US" altLang="en-US" sz="2000" b="1" u="sng"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Technology Used: </a:t>
            </a:r>
            <a:r>
              <a:rPr lang="en-US" altLang="en-US" sz="1800" dirty="0">
                <a:latin typeface="Trebuchet MS" panose="020B0603020202020204" pitchFamily="34" charset="0"/>
                <a:cs typeface="Trebuchet MS" panose="020B0603020202020204" pitchFamily="34" charset="0"/>
              </a:rPr>
              <a:t>OpenCV, NumPy ,HTM ,Matplotlib/Custom UI</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Explanation : The core pipeline ingests video frames, computes optical flow to extract motion features, and encodes them into Sparse Distributed Representations. These SDRs are processed by HTM (SP+TM) to generate anomaly scores, which are then visualized to highlight abnormal activity</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Pseudocode</a:t>
            </a:r>
            <a:r>
              <a:rPr lang="en-US" altLang="en-US" sz="1800" dirty="0">
                <a:latin typeface="Trebuchet MS" panose="020B0603020202020204" pitchFamily="34" charset="0"/>
                <a:cs typeface="Trebuchet MS" panose="020B0603020202020204" pitchFamily="34" charset="0"/>
              </a:rPr>
              <a:t>:</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Interpretation</a:t>
            </a:r>
            <a:r>
              <a:rPr lang="en-US" altLang="en-US" sz="1800" dirty="0">
                <a:latin typeface="Trebuchet MS" panose="020B0603020202020204" pitchFamily="34" charset="0"/>
                <a:cs typeface="Trebuchet MS" panose="020B0603020202020204" pitchFamily="34" charset="0"/>
              </a:rPr>
              <a:t>:</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This stage is the heart of the system: it transforms raw video into motion features,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encodes them into SDRs, and applies HTM to detect </a:t>
            </a:r>
            <a:r>
              <a:rPr lang="en-US" altLang="en-US" sz="1800" dirty="0" err="1">
                <a:latin typeface="Trebuchet MS" panose="020B0603020202020204" pitchFamily="34" charset="0"/>
                <a:cs typeface="Trebuchet MS" panose="020B0603020202020204" pitchFamily="34" charset="0"/>
              </a:rPr>
              <a:t>anomalies.The</a:t>
            </a:r>
            <a:r>
              <a:rPr lang="en-US" altLang="en-US" sz="1800" dirty="0">
                <a:latin typeface="Trebuchet MS" panose="020B0603020202020204" pitchFamily="34" charset="0"/>
                <a:cs typeface="Trebuchet MS" panose="020B0603020202020204" pitchFamily="34" charset="0"/>
              </a:rPr>
              <a:t> visualization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module provides real‑time monitoring of anomaly scores for operators.</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p:txBody>
      </p:sp>
      <p:pic>
        <p:nvPicPr>
          <p:cNvPr id="3" name="Picture 2"/>
          <p:cNvPicPr>
            <a:picLocks noChangeAspect="1"/>
          </p:cNvPicPr>
          <p:nvPr/>
        </p:nvPicPr>
        <p:blipFill>
          <a:blip r:embed="rId1"/>
          <a:stretch>
            <a:fillRect/>
          </a:stretch>
        </p:blipFill>
        <p:spPr>
          <a:xfrm>
            <a:off x="9448800" y="2209800"/>
            <a:ext cx="2046605" cy="4524375"/>
          </a:xfrm>
          <a:prstGeom prst="rect">
            <a:avLst/>
          </a:prstGeom>
        </p:spPr>
      </p:pic>
      <p:pic>
        <p:nvPicPr>
          <p:cNvPr id="4" name="Picture 3"/>
          <p:cNvPicPr>
            <a:picLocks noChangeAspect="1"/>
          </p:cNvPicPr>
          <p:nvPr/>
        </p:nvPicPr>
        <p:blipFill>
          <a:blip r:embed="rId2"/>
          <a:stretch>
            <a:fillRect/>
          </a:stretch>
        </p:blipFill>
        <p:spPr>
          <a:xfrm>
            <a:off x="381000" y="3048000"/>
            <a:ext cx="7525385" cy="16287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4"/>
          <p:cNvSpPr txBox="1">
            <a:spLocks noChangeArrowheads="1"/>
          </p:cNvSpPr>
          <p:nvPr/>
        </p:nvSpPr>
        <p:spPr bwMode="auto">
          <a:xfrm>
            <a:off x="4038600" y="76200"/>
            <a:ext cx="4627245" cy="583565"/>
          </a:xfrm>
          <a:prstGeom prst="rect">
            <a:avLst/>
          </a:prstGeom>
          <a:noFill/>
          <a:ln w="9525">
            <a:noFill/>
            <a:miter lim="800000"/>
          </a:ln>
        </p:spPr>
        <p:txBody>
          <a:bodyPr wrap="square">
            <a:spAutoFit/>
          </a:bodyPr>
          <a:lstStyle/>
          <a:p>
            <a:pPr marL="342900" lvl="0" indent="-342900" algn="r">
              <a:spcBef>
                <a:spcPts val="0"/>
              </a:spcBef>
              <a:spcAft>
                <a:spcPts val="0"/>
              </a:spcAft>
              <a:buClr>
                <a:srgbClr val="FF0000"/>
              </a:buClr>
              <a:buSzPts val="2400"/>
            </a:pPr>
            <a:r>
              <a:rPr lang="en-US" sz="3200" b="1" dirty="0">
                <a:solidFill>
                  <a:srgbClr val="FF0000"/>
                </a:solidFill>
                <a:latin typeface="Trebuchet MS" panose="020B0603020202020204"/>
                <a:ea typeface="Trebuchet MS" panose="020B0603020202020204"/>
                <a:cs typeface="Trebuchet MS" panose="020B0603020202020204"/>
                <a:sym typeface="Trebuchet MS" panose="020B0603020202020204"/>
              </a:rPr>
              <a:t>Implementation Details</a:t>
            </a:r>
            <a:endParaRPr lang="en-US" sz="3200" b="1"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 name="Rectangle 4"/>
          <p:cNvSpPr>
            <a:spLocks noChangeArrowheads="1"/>
          </p:cNvSpPr>
          <p:nvPr/>
        </p:nvSpPr>
        <p:spPr bwMode="auto">
          <a:xfrm>
            <a:off x="2667000" y="586110"/>
            <a:ext cx="7620000" cy="36513"/>
          </a:xfrm>
          <a:prstGeom prst="rect">
            <a:avLst/>
          </a:prstGeom>
          <a:solidFill>
            <a:srgbClr val="33CCCC"/>
          </a:solidFill>
          <a:ln w="9525">
            <a:noFill/>
            <a:miter lim="800000"/>
          </a:ln>
        </p:spPr>
        <p:txBody>
          <a:bodyPr wrap="none" anchor="ctr"/>
          <a:lstStyle/>
          <a:p>
            <a:endParaRPr lang="en-US"/>
          </a:p>
        </p:txBody>
      </p:sp>
      <p:sp>
        <p:nvSpPr>
          <p:cNvPr id="2" name="Text Box 1"/>
          <p:cNvSpPr txBox="1"/>
          <p:nvPr/>
        </p:nvSpPr>
        <p:spPr>
          <a:xfrm>
            <a:off x="228600" y="762000"/>
            <a:ext cx="11874500" cy="5993130"/>
          </a:xfrm>
          <a:prstGeom prst="rect">
            <a:avLst/>
          </a:prstGeom>
          <a:noFill/>
        </p:spPr>
        <p:txBody>
          <a:bodyPr wrap="square" rtlCol="0">
            <a:noAutofit/>
          </a:bodyPr>
          <a:lstStyle/>
          <a:p>
            <a:r>
              <a:rPr lang="en-US" sz="2000" b="1" dirty="0">
                <a:latin typeface="Trebuchet MS" panose="020B0603020202020204" pitchFamily="34" charset="0"/>
                <a:cs typeface="Trebuchet MS" panose="020B0603020202020204" pitchFamily="34" charset="0"/>
              </a:rPr>
              <a:t>4)</a:t>
            </a:r>
            <a:r>
              <a:rPr lang="en-US" altLang="en-US" sz="2000" b="1" u="sng" dirty="0">
                <a:latin typeface="Trebuchet MS" panose="020B0603020202020204" pitchFamily="34" charset="0"/>
                <a:cs typeface="Trebuchet MS" panose="020B0603020202020204" pitchFamily="34" charset="0"/>
              </a:rPr>
              <a:t>HTM Training &amp; Model Repository </a:t>
            </a:r>
            <a:endParaRPr lang="en-US" altLang="en-US" sz="2000" b="1" u="sng" dirty="0">
              <a:latin typeface="Trebuchet MS" panose="020B0603020202020204" pitchFamily="34" charset="0"/>
              <a:cs typeface="Trebuchet MS" panose="020B0603020202020204" pitchFamily="34" charset="0"/>
            </a:endParaRPr>
          </a:p>
          <a:p>
            <a:endParaRPr lang="en-US" altLang="en-US" sz="2000" b="1"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Technology Used</a:t>
            </a:r>
            <a:r>
              <a:rPr lang="en-US" altLang="en-US" sz="1800" dirty="0">
                <a:latin typeface="Trebuchet MS" panose="020B0603020202020204" pitchFamily="34" charset="0"/>
                <a:cs typeface="Trebuchet MS" panose="020B0603020202020204" pitchFamily="34" charset="0"/>
              </a:rPr>
              <a:t>: </a:t>
            </a:r>
            <a:r>
              <a:rPr lang="en-US" altLang="en-US" sz="1800" dirty="0" err="1">
                <a:latin typeface="Trebuchet MS" panose="020B0603020202020204" pitchFamily="34" charset="0"/>
                <a:cs typeface="Trebuchet MS" panose="020B0603020202020204" pitchFamily="34" charset="0"/>
              </a:rPr>
              <a:t>HTM,Python,NumPy,Pickle</a:t>
            </a:r>
            <a:r>
              <a:rPr lang="en-US" altLang="en-US" sz="1800" dirty="0">
                <a:latin typeface="Trebuchet MS" panose="020B0603020202020204" pitchFamily="34" charset="0"/>
                <a:cs typeface="Trebuchet MS" panose="020B0603020202020204" pitchFamily="34" charset="0"/>
              </a:rPr>
              <a:t>/JSON</a:t>
            </a:r>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Explanation: </a:t>
            </a:r>
            <a:endParaRPr lang="en-US" altLang="en-US" sz="1800" b="1"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Offline HTM Training helps </a:t>
            </a:r>
            <a:r>
              <a:rPr lang="en-US" altLang="en-US" sz="1800" dirty="0" err="1">
                <a:latin typeface="Trebuchet MS" panose="020B0603020202020204" pitchFamily="34" charset="0"/>
                <a:cs typeface="Trebuchet MS" panose="020B0603020202020204" pitchFamily="34" charset="0"/>
              </a:rPr>
              <a:t>inFeed</a:t>
            </a:r>
            <a:r>
              <a:rPr lang="en-US" altLang="en-US" sz="1800" dirty="0">
                <a:latin typeface="Trebuchet MS" panose="020B0603020202020204" pitchFamily="34" charset="0"/>
                <a:cs typeface="Trebuchet MS" panose="020B0603020202020204" pitchFamily="34" charset="0"/>
              </a:rPr>
              <a:t> clean, normal video SDRs</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into SP+TM to learn baseline motion patterns and the Model Storage saves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trained SP/TM objects and metadata (input size, thresholds, training stats)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into a repository for reusing during inference.</a:t>
            </a:r>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Pseudocode:</a:t>
            </a:r>
            <a:endParaRPr lang="en-US" altLang="en-US" sz="1800" b="1"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Interpretation:</a:t>
            </a:r>
            <a:r>
              <a:rPr lang="en-US" altLang="en-US" sz="1800" dirty="0">
                <a:latin typeface="Trebuchet MS" panose="020B0603020202020204" pitchFamily="34" charset="0"/>
                <a:cs typeface="Trebuchet MS" panose="020B0603020202020204" pitchFamily="34" charset="0"/>
              </a:rPr>
              <a:t>This stage builds HTM models on clean video data and stores them in a repository for consistent, reusable inference during anomaly and replay detection.</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p:txBody>
      </p:sp>
      <p:pic>
        <p:nvPicPr>
          <p:cNvPr id="3" name="Picture 2"/>
          <p:cNvPicPr>
            <a:picLocks noChangeAspect="1"/>
          </p:cNvPicPr>
          <p:nvPr/>
        </p:nvPicPr>
        <p:blipFill>
          <a:blip r:embed="rId1"/>
          <a:stretch>
            <a:fillRect/>
          </a:stretch>
        </p:blipFill>
        <p:spPr>
          <a:xfrm>
            <a:off x="9144000" y="914400"/>
            <a:ext cx="2552700" cy="3048000"/>
          </a:xfrm>
          <a:prstGeom prst="rect">
            <a:avLst/>
          </a:prstGeom>
        </p:spPr>
      </p:pic>
      <p:pic>
        <p:nvPicPr>
          <p:cNvPr id="4" name="Picture 3"/>
          <p:cNvPicPr>
            <a:picLocks noChangeAspect="1"/>
          </p:cNvPicPr>
          <p:nvPr/>
        </p:nvPicPr>
        <p:blipFill>
          <a:blip r:embed="rId2"/>
          <a:stretch>
            <a:fillRect/>
          </a:stretch>
        </p:blipFill>
        <p:spPr>
          <a:xfrm>
            <a:off x="1828800" y="3200400"/>
            <a:ext cx="4029075" cy="13620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4"/>
          <p:cNvSpPr txBox="1">
            <a:spLocks noChangeArrowheads="1"/>
          </p:cNvSpPr>
          <p:nvPr/>
        </p:nvSpPr>
        <p:spPr bwMode="auto">
          <a:xfrm>
            <a:off x="4038600" y="76200"/>
            <a:ext cx="4627245" cy="583565"/>
          </a:xfrm>
          <a:prstGeom prst="rect">
            <a:avLst/>
          </a:prstGeom>
          <a:noFill/>
          <a:ln w="9525">
            <a:noFill/>
            <a:miter lim="800000"/>
          </a:ln>
        </p:spPr>
        <p:txBody>
          <a:bodyPr wrap="square">
            <a:spAutoFit/>
          </a:bodyPr>
          <a:lstStyle/>
          <a:p>
            <a:pPr marL="342900" lvl="0" indent="-342900" algn="r">
              <a:spcBef>
                <a:spcPts val="0"/>
              </a:spcBef>
              <a:spcAft>
                <a:spcPts val="0"/>
              </a:spcAft>
              <a:buClr>
                <a:srgbClr val="FF0000"/>
              </a:buClr>
              <a:buSzPts val="2400"/>
            </a:pPr>
            <a:r>
              <a:rPr lang="en-US" sz="3200" b="1" dirty="0">
                <a:solidFill>
                  <a:srgbClr val="FF0000"/>
                </a:solidFill>
                <a:latin typeface="Trebuchet MS" panose="020B0603020202020204"/>
                <a:ea typeface="Trebuchet MS" panose="020B0603020202020204"/>
                <a:cs typeface="Trebuchet MS" panose="020B0603020202020204"/>
                <a:sym typeface="Trebuchet MS" panose="020B0603020202020204"/>
              </a:rPr>
              <a:t>Implementation Details</a:t>
            </a:r>
            <a:endParaRPr lang="en-US" sz="3200" b="1"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 name="Rectangle 4"/>
          <p:cNvSpPr>
            <a:spLocks noChangeArrowheads="1"/>
          </p:cNvSpPr>
          <p:nvPr/>
        </p:nvSpPr>
        <p:spPr bwMode="auto">
          <a:xfrm>
            <a:off x="2667000" y="586110"/>
            <a:ext cx="7620000" cy="36513"/>
          </a:xfrm>
          <a:prstGeom prst="rect">
            <a:avLst/>
          </a:prstGeom>
          <a:solidFill>
            <a:srgbClr val="33CCCC"/>
          </a:solidFill>
          <a:ln w="9525">
            <a:noFill/>
            <a:miter lim="800000"/>
          </a:ln>
        </p:spPr>
        <p:txBody>
          <a:bodyPr wrap="none" anchor="ctr"/>
          <a:lstStyle/>
          <a:p>
            <a:endParaRPr lang="en-US"/>
          </a:p>
        </p:txBody>
      </p:sp>
      <p:sp>
        <p:nvSpPr>
          <p:cNvPr id="2" name="Text Box 1"/>
          <p:cNvSpPr txBox="1"/>
          <p:nvPr/>
        </p:nvSpPr>
        <p:spPr>
          <a:xfrm>
            <a:off x="328295" y="730250"/>
            <a:ext cx="11797665" cy="6047740"/>
          </a:xfrm>
          <a:prstGeom prst="rect">
            <a:avLst/>
          </a:prstGeom>
          <a:noFill/>
        </p:spPr>
        <p:txBody>
          <a:bodyPr wrap="square" rtlCol="0">
            <a:noAutofit/>
          </a:bodyPr>
          <a:lstStyle/>
          <a:p>
            <a:r>
              <a:rPr lang="en-US" sz="2000" b="1" dirty="0">
                <a:latin typeface="Trebuchet MS" panose="020B0603020202020204" pitchFamily="34" charset="0"/>
                <a:cs typeface="Trebuchet MS" panose="020B0603020202020204" pitchFamily="34" charset="0"/>
              </a:rPr>
              <a:t>5)</a:t>
            </a:r>
            <a:r>
              <a:rPr lang="en-US" altLang="en-US" sz="2000" b="1" u="sng" dirty="0">
                <a:latin typeface="Trebuchet MS" panose="020B0603020202020204" pitchFamily="34" charset="0"/>
                <a:cs typeface="Trebuchet MS" panose="020B0603020202020204" pitchFamily="34" charset="0"/>
              </a:rPr>
              <a:t>HTM Inference &amp; Decision Engine</a:t>
            </a:r>
            <a:endParaRPr lang="en-US" altLang="en-US" sz="2000" b="1" u="sng" dirty="0">
              <a:latin typeface="Trebuchet MS" panose="020B0603020202020204" pitchFamily="34" charset="0"/>
              <a:cs typeface="Trebuchet MS" panose="020B0603020202020204" pitchFamily="34" charset="0"/>
            </a:endParaRPr>
          </a:p>
          <a:p>
            <a:endParaRPr lang="en-US" altLang="en-US" sz="2000" b="1" dirty="0"/>
          </a:p>
          <a:p>
            <a:r>
              <a:rPr lang="en-US" altLang="en-US" sz="1800" b="1" dirty="0">
                <a:latin typeface="Trebuchet MS" panose="020B0603020202020204" pitchFamily="34" charset="0"/>
                <a:cs typeface="Trebuchet MS" panose="020B0603020202020204" pitchFamily="34" charset="0"/>
              </a:rPr>
              <a:t>Technology Used: </a:t>
            </a:r>
            <a:r>
              <a:rPr lang="en-US" altLang="en-US" sz="1800" dirty="0">
                <a:latin typeface="Trebuchet MS" panose="020B0603020202020204" pitchFamily="34" charset="0"/>
                <a:cs typeface="Trebuchet MS" panose="020B0603020202020204" pitchFamily="34" charset="0"/>
              </a:rPr>
              <a:t>HTM, Python + NumPy, Decision Logic / Fusion Rules for classification.</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Explanation: </a:t>
            </a:r>
            <a:r>
              <a:rPr lang="en-US" altLang="en-US" sz="1800" dirty="0">
                <a:latin typeface="Trebuchet MS" panose="020B0603020202020204" pitchFamily="34" charset="0"/>
                <a:cs typeface="Trebuchet MS" panose="020B0603020202020204" pitchFamily="34" charset="0"/>
              </a:rPr>
              <a:t>HTM Inference uses each incoming SDR is passed through the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trained SP+TM to compute an anomaly score (0–1) and the decision Engine  applies</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 thresholds and replay‑hash checks to classify frames as Normal, Anomaly,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or Replay Attack.</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Pseudocode: </a:t>
            </a:r>
            <a:endParaRPr lang="en-US" altLang="en-US" sz="1800" b="1"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b="1"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Interpretation:</a:t>
            </a:r>
            <a:r>
              <a:rPr lang="en-US" altLang="en-US" sz="1800" dirty="0">
                <a:latin typeface="Trebuchet MS" panose="020B0603020202020204" pitchFamily="34" charset="0"/>
                <a:cs typeface="Trebuchet MS" panose="020B0603020202020204" pitchFamily="34" charset="0"/>
              </a:rPr>
              <a:t>This stage performs real‑time anomaly scoring with HTM and fuses it with replay detection logic to deliver final live alerts.</a:t>
            </a:r>
            <a:endParaRPr lang="en-US" altLang="en-US" sz="1800" dirty="0">
              <a:latin typeface="Trebuchet MS" panose="020B0603020202020204" pitchFamily="34" charset="0"/>
              <a:cs typeface="Trebuchet MS" panose="020B0603020202020204" pitchFamily="34" charset="0"/>
            </a:endParaRPr>
          </a:p>
        </p:txBody>
      </p:sp>
      <p:pic>
        <p:nvPicPr>
          <p:cNvPr id="3" name="Picture 2"/>
          <p:cNvPicPr>
            <a:picLocks noChangeAspect="1"/>
          </p:cNvPicPr>
          <p:nvPr/>
        </p:nvPicPr>
        <p:blipFill>
          <a:blip r:embed="rId1"/>
          <a:stretch>
            <a:fillRect/>
          </a:stretch>
        </p:blipFill>
        <p:spPr>
          <a:xfrm>
            <a:off x="9601200" y="914400"/>
            <a:ext cx="2270760" cy="2341245"/>
          </a:xfrm>
          <a:prstGeom prst="rect">
            <a:avLst/>
          </a:prstGeom>
        </p:spPr>
      </p:pic>
      <p:pic>
        <p:nvPicPr>
          <p:cNvPr id="4" name="Picture 3"/>
          <p:cNvPicPr>
            <a:picLocks noChangeAspect="1"/>
          </p:cNvPicPr>
          <p:nvPr/>
        </p:nvPicPr>
        <p:blipFill>
          <a:blip r:embed="rId2"/>
          <a:stretch>
            <a:fillRect/>
          </a:stretch>
        </p:blipFill>
        <p:spPr>
          <a:xfrm>
            <a:off x="1828800" y="3352800"/>
            <a:ext cx="6059170" cy="22072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4"/>
          <p:cNvSpPr txBox="1">
            <a:spLocks noChangeArrowheads="1"/>
          </p:cNvSpPr>
          <p:nvPr/>
        </p:nvSpPr>
        <p:spPr bwMode="auto">
          <a:xfrm>
            <a:off x="4038600" y="76200"/>
            <a:ext cx="4627245" cy="583565"/>
          </a:xfrm>
          <a:prstGeom prst="rect">
            <a:avLst/>
          </a:prstGeom>
          <a:noFill/>
          <a:ln w="9525">
            <a:noFill/>
            <a:miter lim="800000"/>
          </a:ln>
        </p:spPr>
        <p:txBody>
          <a:bodyPr wrap="square">
            <a:spAutoFit/>
          </a:bodyPr>
          <a:lstStyle/>
          <a:p>
            <a:pPr marL="342900" lvl="0" indent="-342900" algn="r">
              <a:spcBef>
                <a:spcPts val="0"/>
              </a:spcBef>
              <a:spcAft>
                <a:spcPts val="0"/>
              </a:spcAft>
              <a:buClr>
                <a:srgbClr val="FF0000"/>
              </a:buClr>
              <a:buSzPts val="2400"/>
            </a:pPr>
            <a:r>
              <a:rPr lang="en-US" sz="3200" b="1" dirty="0">
                <a:solidFill>
                  <a:srgbClr val="FF0000"/>
                </a:solidFill>
                <a:latin typeface="Trebuchet MS" panose="020B0603020202020204"/>
                <a:ea typeface="Trebuchet MS" panose="020B0603020202020204"/>
                <a:cs typeface="Trebuchet MS" panose="020B0603020202020204"/>
                <a:sym typeface="Trebuchet MS" panose="020B0603020202020204"/>
              </a:rPr>
              <a:t>Implementation Details</a:t>
            </a:r>
            <a:endParaRPr lang="en-US" sz="3200" b="1"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 name="Rectangle 4"/>
          <p:cNvSpPr>
            <a:spLocks noChangeArrowheads="1"/>
          </p:cNvSpPr>
          <p:nvPr/>
        </p:nvSpPr>
        <p:spPr bwMode="auto">
          <a:xfrm>
            <a:off x="2667000" y="586110"/>
            <a:ext cx="7620000" cy="36513"/>
          </a:xfrm>
          <a:prstGeom prst="rect">
            <a:avLst/>
          </a:prstGeom>
          <a:solidFill>
            <a:srgbClr val="33CCCC"/>
          </a:solidFill>
          <a:ln w="9525">
            <a:noFill/>
            <a:miter lim="800000"/>
          </a:ln>
        </p:spPr>
        <p:txBody>
          <a:bodyPr wrap="none" anchor="ctr"/>
          <a:lstStyle/>
          <a:p>
            <a:endParaRPr lang="en-US"/>
          </a:p>
        </p:txBody>
      </p:sp>
      <p:sp>
        <p:nvSpPr>
          <p:cNvPr id="2" name="Text Box 1"/>
          <p:cNvSpPr txBox="1"/>
          <p:nvPr/>
        </p:nvSpPr>
        <p:spPr>
          <a:xfrm>
            <a:off x="218440" y="659765"/>
            <a:ext cx="11852275" cy="5999480"/>
          </a:xfrm>
          <a:prstGeom prst="rect">
            <a:avLst/>
          </a:prstGeom>
          <a:noFill/>
        </p:spPr>
        <p:txBody>
          <a:bodyPr wrap="square" rtlCol="0">
            <a:noAutofit/>
          </a:bodyPr>
          <a:lstStyle/>
          <a:p>
            <a:r>
              <a:rPr lang="en-US" sz="2000" b="1" dirty="0">
                <a:latin typeface="Trebuchet MS" panose="020B0603020202020204" pitchFamily="34" charset="0"/>
                <a:cs typeface="Trebuchet MS" panose="020B0603020202020204" pitchFamily="34" charset="0"/>
              </a:rPr>
              <a:t>6)</a:t>
            </a:r>
            <a:r>
              <a:rPr lang="en-US" altLang="en-US" sz="2000" b="1" u="sng" dirty="0">
                <a:latin typeface="Trebuchet MS" panose="020B0603020202020204" pitchFamily="34" charset="0"/>
                <a:cs typeface="Trebuchet MS" panose="020B0603020202020204" pitchFamily="34" charset="0"/>
              </a:rPr>
              <a:t>Frame Integrity &amp; Secure Storage</a:t>
            </a:r>
            <a:endParaRPr lang="en-US" altLang="en-US" sz="2000" b="1" u="sng"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Technology Used: </a:t>
            </a:r>
            <a:r>
              <a:rPr lang="en-US" altLang="en-US" sz="1800" dirty="0" err="1">
                <a:latin typeface="Trebuchet MS" panose="020B0603020202020204" pitchFamily="34" charset="0"/>
                <a:cs typeface="Trebuchet MS" panose="020B0603020202020204" pitchFamily="34" charset="0"/>
              </a:rPr>
              <a:t>OpenC</a:t>
            </a:r>
            <a:r>
              <a:rPr lang="en-US" altLang="en-US" sz="1800" dirty="0">
                <a:latin typeface="Trebuchet MS" panose="020B0603020202020204" pitchFamily="34" charset="0"/>
                <a:cs typeface="Trebuchet MS" panose="020B0603020202020204" pitchFamily="34" charset="0"/>
              </a:rPr>
              <a:t> ,SHA‑256, SQLite</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Explanation: </a:t>
            </a:r>
            <a:r>
              <a:rPr lang="en-US" altLang="en-US" sz="1800" dirty="0">
                <a:latin typeface="Trebuchet MS" panose="020B0603020202020204" pitchFamily="34" charset="0"/>
                <a:cs typeface="Trebuchet MS" panose="020B0603020202020204" pitchFamily="34" charset="0"/>
              </a:rPr>
              <a:t>Each incoming frame is first normalized by resizing and converting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it to grayscale for consistency across sources. A SHA‑256 cryptographic hash is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then computed to create a unique, tamper-proof fingerprint of the frame.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Finally, the hash along with metadata such as camera ID and timestamp is stored </a:t>
            </a:r>
            <a:endParaRPr lang="en-US" altLang="en-US" sz="1800" dirty="0">
              <a:latin typeface="Trebuchet MS" panose="020B0603020202020204" pitchFamily="34" charset="0"/>
              <a:cs typeface="Trebuchet MS" panose="020B0603020202020204" pitchFamily="34" charset="0"/>
            </a:endParaRPr>
          </a:p>
          <a:p>
            <a:r>
              <a:rPr lang="en-US" altLang="en-US" sz="1800" dirty="0">
                <a:latin typeface="Trebuchet MS" panose="020B0603020202020204" pitchFamily="34" charset="0"/>
                <a:cs typeface="Trebuchet MS" panose="020B0603020202020204" pitchFamily="34" charset="0"/>
              </a:rPr>
              <a:t>in an SQLite database, ensuring integrity and enabling later verification.</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Pseudocode:</a:t>
            </a:r>
            <a:endParaRPr lang="en-US" altLang="en-US" sz="1800" b="1"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a:p>
            <a:r>
              <a:rPr lang="en-US" altLang="en-US" sz="1800" b="1" dirty="0">
                <a:latin typeface="Trebuchet MS" panose="020B0603020202020204" pitchFamily="34" charset="0"/>
                <a:cs typeface="Trebuchet MS" panose="020B0603020202020204" pitchFamily="34" charset="0"/>
              </a:rPr>
              <a:t>Interpretation: </a:t>
            </a:r>
            <a:r>
              <a:rPr lang="en-US" altLang="en-US" sz="1800" dirty="0">
                <a:latin typeface="Trebuchet MS" panose="020B0603020202020204" pitchFamily="34" charset="0"/>
                <a:cs typeface="Trebuchet MS" panose="020B0603020202020204" pitchFamily="34" charset="0"/>
              </a:rPr>
              <a:t>This stage guarantees video integrity by hashing normalized frames and securely storing them with metadata for forensic validation.</a:t>
            </a:r>
            <a:endParaRPr lang="en-US" altLang="en-US" sz="1800" dirty="0">
              <a:latin typeface="Trebuchet MS" panose="020B0603020202020204" pitchFamily="34" charset="0"/>
              <a:cs typeface="Trebuchet MS" panose="020B0603020202020204" pitchFamily="34" charset="0"/>
            </a:endParaRPr>
          </a:p>
          <a:p>
            <a:endParaRPr lang="en-US" altLang="en-US" sz="1800" dirty="0">
              <a:latin typeface="Trebuchet MS" panose="020B0603020202020204" pitchFamily="34" charset="0"/>
              <a:cs typeface="Trebuchet MS" panose="020B0603020202020204" pitchFamily="34" charset="0"/>
            </a:endParaRPr>
          </a:p>
        </p:txBody>
      </p:sp>
      <p:pic>
        <p:nvPicPr>
          <p:cNvPr id="3" name="Picture 2"/>
          <p:cNvPicPr>
            <a:picLocks noChangeAspect="1"/>
          </p:cNvPicPr>
          <p:nvPr/>
        </p:nvPicPr>
        <p:blipFill>
          <a:blip r:embed="rId1"/>
          <a:stretch>
            <a:fillRect/>
          </a:stretch>
        </p:blipFill>
        <p:spPr>
          <a:xfrm>
            <a:off x="9144000" y="838200"/>
            <a:ext cx="2301240" cy="3909060"/>
          </a:xfrm>
          <a:prstGeom prst="rect">
            <a:avLst/>
          </a:prstGeom>
        </p:spPr>
      </p:pic>
      <p:pic>
        <p:nvPicPr>
          <p:cNvPr id="7" name="Picture 6"/>
          <p:cNvPicPr>
            <a:picLocks noChangeAspect="1"/>
          </p:cNvPicPr>
          <p:nvPr/>
        </p:nvPicPr>
        <p:blipFill>
          <a:blip r:embed="rId2"/>
          <a:stretch>
            <a:fillRect/>
          </a:stretch>
        </p:blipFill>
        <p:spPr>
          <a:xfrm>
            <a:off x="1752600" y="3581400"/>
            <a:ext cx="5334000" cy="1666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4"/>
          <p:cNvSpPr txBox="1">
            <a:spLocks noChangeArrowheads="1"/>
          </p:cNvSpPr>
          <p:nvPr/>
        </p:nvSpPr>
        <p:spPr bwMode="auto">
          <a:xfrm>
            <a:off x="4038600" y="76200"/>
            <a:ext cx="4627245" cy="583565"/>
          </a:xfrm>
          <a:prstGeom prst="rect">
            <a:avLst/>
          </a:prstGeom>
          <a:noFill/>
          <a:ln w="9525">
            <a:noFill/>
            <a:miter lim="800000"/>
          </a:ln>
        </p:spPr>
        <p:txBody>
          <a:bodyPr wrap="square">
            <a:spAutoFit/>
          </a:bodyPr>
          <a:lstStyle/>
          <a:p>
            <a:pPr marL="342900" lvl="0" indent="-342900" algn="r">
              <a:spcBef>
                <a:spcPts val="0"/>
              </a:spcBef>
              <a:spcAft>
                <a:spcPts val="0"/>
              </a:spcAft>
              <a:buClr>
                <a:srgbClr val="FF0000"/>
              </a:buClr>
              <a:buSzPts val="2400"/>
            </a:pPr>
            <a:r>
              <a:rPr lang="en-US" sz="3200" b="1" dirty="0">
                <a:solidFill>
                  <a:srgbClr val="FF0000"/>
                </a:solidFill>
                <a:latin typeface="Trebuchet MS" panose="020B0603020202020204"/>
                <a:ea typeface="Trebuchet MS" panose="020B0603020202020204"/>
                <a:cs typeface="Trebuchet MS" panose="020B0603020202020204"/>
                <a:sym typeface="Trebuchet MS" panose="020B0603020202020204"/>
              </a:rPr>
              <a:t>Implementation Details</a:t>
            </a:r>
            <a:endParaRPr lang="en-US" sz="3200" b="1"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 name="Rectangle 4"/>
          <p:cNvSpPr>
            <a:spLocks noChangeArrowheads="1"/>
          </p:cNvSpPr>
          <p:nvPr/>
        </p:nvSpPr>
        <p:spPr bwMode="auto">
          <a:xfrm>
            <a:off x="2667000" y="586110"/>
            <a:ext cx="7620000" cy="36513"/>
          </a:xfrm>
          <a:prstGeom prst="rect">
            <a:avLst/>
          </a:prstGeom>
          <a:solidFill>
            <a:srgbClr val="33CCCC"/>
          </a:solidFill>
          <a:ln w="9525">
            <a:noFill/>
            <a:miter lim="800000"/>
          </a:ln>
        </p:spPr>
        <p:txBody>
          <a:bodyPr wrap="none" anchor="ctr"/>
          <a:lstStyle/>
          <a:p>
            <a:endParaRPr lang="en-US"/>
          </a:p>
        </p:txBody>
      </p:sp>
      <p:sp>
        <p:nvSpPr>
          <p:cNvPr id="2" name="Text Box 1"/>
          <p:cNvSpPr txBox="1"/>
          <p:nvPr/>
        </p:nvSpPr>
        <p:spPr>
          <a:xfrm>
            <a:off x="76200" y="685800"/>
            <a:ext cx="11879580" cy="5837555"/>
          </a:xfrm>
          <a:prstGeom prst="rect">
            <a:avLst/>
          </a:prstGeom>
          <a:noFill/>
        </p:spPr>
        <p:txBody>
          <a:bodyPr wrap="square" rtlCol="0">
            <a:noAutofit/>
          </a:bodyPr>
          <a:lstStyle/>
          <a:p>
            <a:r>
              <a:rPr lang="en-US" sz="2000" b="1" dirty="0">
                <a:latin typeface="Trebuchet MS" panose="020B0603020202020204" pitchFamily="34" charset="0"/>
                <a:cs typeface="Trebuchet MS" panose="020B0603020202020204" pitchFamily="34" charset="0"/>
              </a:rPr>
              <a:t>7)</a:t>
            </a:r>
            <a:r>
              <a:rPr lang="en-US" sz="2000" b="1" u="sng" dirty="0">
                <a:latin typeface="Trebuchet MS" panose="020B0603020202020204" pitchFamily="34" charset="0"/>
                <a:cs typeface="Trebuchet MS" panose="020B0603020202020204" pitchFamily="34" charset="0"/>
              </a:rPr>
              <a:t>Verification Output</a:t>
            </a:r>
            <a:endParaRPr lang="en-US" sz="2000" b="1" u="sng" dirty="0">
              <a:latin typeface="Trebuchet MS" panose="020B0603020202020204" pitchFamily="34" charset="0"/>
              <a:cs typeface="Trebuchet MS" panose="020B0603020202020204" pitchFamily="34" charset="0"/>
            </a:endParaRPr>
          </a:p>
          <a:p>
            <a:endParaRPr lang="en-US" b="1" dirty="0">
              <a:latin typeface="Trebuchet MS" panose="020B0603020202020204" pitchFamily="34" charset="0"/>
              <a:cs typeface="Trebuchet MS" panose="020B0603020202020204" pitchFamily="34" charset="0"/>
            </a:endParaRPr>
          </a:p>
          <a:p>
            <a:r>
              <a:rPr lang="en-US" b="1" dirty="0">
                <a:latin typeface="Trebuchet MS" panose="020B0603020202020204" pitchFamily="34" charset="0"/>
                <a:cs typeface="Trebuchet MS" panose="020B0603020202020204" pitchFamily="34" charset="0"/>
              </a:rPr>
              <a:t>Technology Used: </a:t>
            </a:r>
            <a:r>
              <a:rPr lang="en-US" altLang="en-US" dirty="0">
                <a:latin typeface="Trebuchet MS" panose="020B0603020202020204" pitchFamily="34" charset="0"/>
                <a:cs typeface="Trebuchet MS" panose="020B0603020202020204" pitchFamily="34" charset="0"/>
              </a:rPr>
              <a:t>Python ,NumPy ,SHA‑256 ,SQLite ,Decision Logic</a:t>
            </a:r>
            <a:endParaRPr lang="en-US" altLang="en-US" dirty="0">
              <a:latin typeface="Trebuchet MS" panose="020B0603020202020204" pitchFamily="34" charset="0"/>
              <a:cs typeface="Trebuchet MS" panose="020B0603020202020204" pitchFamily="34" charset="0"/>
            </a:endParaRPr>
          </a:p>
          <a:p>
            <a:r>
              <a:rPr lang="en-US" altLang="en-US" dirty="0">
                <a:latin typeface="Trebuchet MS" panose="020B0603020202020204" pitchFamily="34" charset="0"/>
                <a:cs typeface="Trebuchet MS" panose="020B0603020202020204" pitchFamily="34" charset="0"/>
              </a:rPr>
              <a:t>Dashboard / Alert System </a:t>
            </a:r>
            <a:endParaRPr lang="en-US" altLang="en-US" dirty="0">
              <a:latin typeface="Trebuchet MS" panose="020B0603020202020204" pitchFamily="34" charset="0"/>
              <a:cs typeface="Trebuchet MS" panose="020B0603020202020204" pitchFamily="34" charset="0"/>
            </a:endParaRPr>
          </a:p>
          <a:p>
            <a:endParaRPr lang="en-US" altLang="en-US" dirty="0">
              <a:latin typeface="Trebuchet MS" panose="020B0603020202020204" pitchFamily="34" charset="0"/>
              <a:cs typeface="Trebuchet MS" panose="020B0603020202020204" pitchFamily="34" charset="0"/>
            </a:endParaRPr>
          </a:p>
          <a:p>
            <a:r>
              <a:rPr lang="en-US" altLang="en-US" b="1" dirty="0">
                <a:latin typeface="Trebuchet MS" panose="020B0603020202020204" pitchFamily="34" charset="0"/>
                <a:cs typeface="Trebuchet MS" panose="020B0603020202020204" pitchFamily="34" charset="0"/>
              </a:rPr>
              <a:t>Explanation: </a:t>
            </a:r>
            <a:r>
              <a:rPr lang="en-US" altLang="en-US" dirty="0">
                <a:latin typeface="Trebuchet MS" panose="020B0603020202020204" pitchFamily="34" charset="0"/>
                <a:cs typeface="Trebuchet MS" panose="020B0603020202020204" pitchFamily="34" charset="0"/>
              </a:rPr>
              <a:t>The verification module checks incoming frame hashes against </a:t>
            </a:r>
            <a:endParaRPr lang="en-US" altLang="en-US" dirty="0">
              <a:latin typeface="Trebuchet MS" panose="020B0603020202020204" pitchFamily="34" charset="0"/>
              <a:cs typeface="Trebuchet MS" panose="020B0603020202020204" pitchFamily="34" charset="0"/>
            </a:endParaRPr>
          </a:p>
          <a:p>
            <a:r>
              <a:rPr lang="en-US" altLang="en-US" dirty="0">
                <a:latin typeface="Trebuchet MS" panose="020B0603020202020204" pitchFamily="34" charset="0"/>
                <a:cs typeface="Trebuchet MS" panose="020B0603020202020204" pitchFamily="34" charset="0"/>
              </a:rPr>
              <a:t>those stored in the database. If matches are scattered, they are treated as </a:t>
            </a:r>
            <a:endParaRPr lang="en-US" altLang="en-US" dirty="0">
              <a:latin typeface="Trebuchet MS" panose="020B0603020202020204" pitchFamily="34" charset="0"/>
              <a:cs typeface="Trebuchet MS" panose="020B0603020202020204" pitchFamily="34" charset="0"/>
            </a:endParaRPr>
          </a:p>
          <a:p>
            <a:r>
              <a:rPr lang="en-US" altLang="en-US" dirty="0">
                <a:latin typeface="Trebuchet MS" panose="020B0603020202020204" pitchFamily="34" charset="0"/>
                <a:cs typeface="Trebuchet MS" panose="020B0603020202020204" pitchFamily="34" charset="0"/>
              </a:rPr>
              <a:t>incidental and the frames are stored as clean. If matches are contiguous, </a:t>
            </a:r>
            <a:endParaRPr lang="en-US" altLang="en-US" dirty="0">
              <a:latin typeface="Trebuchet MS" panose="020B0603020202020204" pitchFamily="34" charset="0"/>
              <a:cs typeface="Trebuchet MS" panose="020B0603020202020204" pitchFamily="34" charset="0"/>
            </a:endParaRPr>
          </a:p>
          <a:p>
            <a:r>
              <a:rPr lang="en-US" altLang="en-US" dirty="0">
                <a:latin typeface="Trebuchet MS" panose="020B0603020202020204" pitchFamily="34" charset="0"/>
                <a:cs typeface="Trebuchet MS" panose="020B0603020202020204" pitchFamily="34" charset="0"/>
              </a:rPr>
              <a:t>they indicate a replay attack and trigger the alert system. This ensures reliable </a:t>
            </a:r>
            <a:endParaRPr lang="en-US" altLang="en-US" dirty="0">
              <a:latin typeface="Trebuchet MS" panose="020B0603020202020204" pitchFamily="34" charset="0"/>
              <a:cs typeface="Trebuchet MS" panose="020B0603020202020204" pitchFamily="34" charset="0"/>
            </a:endParaRPr>
          </a:p>
          <a:p>
            <a:r>
              <a:rPr lang="en-US" altLang="en-US" dirty="0">
                <a:latin typeface="Trebuchet MS" panose="020B0603020202020204" pitchFamily="34" charset="0"/>
                <a:cs typeface="Trebuchet MS" panose="020B0603020202020204" pitchFamily="34" charset="0"/>
              </a:rPr>
              <a:t>separation of genuine video from replayed evidence.</a:t>
            </a:r>
            <a:endParaRPr lang="en-US" altLang="en-US" dirty="0">
              <a:latin typeface="Trebuchet MS" panose="020B0603020202020204" pitchFamily="34" charset="0"/>
              <a:cs typeface="Trebuchet MS" panose="020B0603020202020204" pitchFamily="34" charset="0"/>
            </a:endParaRPr>
          </a:p>
          <a:p>
            <a:endParaRPr lang="en-US" altLang="en-US" dirty="0">
              <a:latin typeface="Trebuchet MS" panose="020B0603020202020204" pitchFamily="34" charset="0"/>
              <a:cs typeface="Trebuchet MS" panose="020B0603020202020204" pitchFamily="34" charset="0"/>
            </a:endParaRPr>
          </a:p>
          <a:p>
            <a:r>
              <a:rPr lang="en-US" altLang="en-US" b="1" dirty="0">
                <a:latin typeface="Trebuchet MS" panose="020B0603020202020204" pitchFamily="34" charset="0"/>
                <a:cs typeface="Trebuchet MS" panose="020B0603020202020204" pitchFamily="34" charset="0"/>
              </a:rPr>
              <a:t>Pseudocode:</a:t>
            </a:r>
            <a:endParaRPr lang="en-US" altLang="en-US" b="1" dirty="0">
              <a:latin typeface="Trebuchet MS" panose="020B0603020202020204" pitchFamily="34" charset="0"/>
              <a:cs typeface="Trebuchet MS" panose="020B0603020202020204" pitchFamily="34" charset="0"/>
            </a:endParaRPr>
          </a:p>
          <a:p>
            <a:endParaRPr lang="en-US" altLang="en-US" dirty="0">
              <a:latin typeface="Trebuchet MS" panose="020B0603020202020204" pitchFamily="34" charset="0"/>
              <a:cs typeface="Trebuchet MS" panose="020B0603020202020204" pitchFamily="34" charset="0"/>
            </a:endParaRPr>
          </a:p>
          <a:p>
            <a:endParaRPr lang="en-US" altLang="en-US" dirty="0">
              <a:latin typeface="Trebuchet MS" panose="020B0603020202020204" pitchFamily="34" charset="0"/>
              <a:cs typeface="Trebuchet MS" panose="020B0603020202020204" pitchFamily="34" charset="0"/>
            </a:endParaRPr>
          </a:p>
          <a:p>
            <a:endParaRPr lang="en-US" altLang="en-US" dirty="0">
              <a:latin typeface="Trebuchet MS" panose="020B0603020202020204" pitchFamily="34" charset="0"/>
              <a:cs typeface="Trebuchet MS" panose="020B0603020202020204" pitchFamily="34" charset="0"/>
            </a:endParaRPr>
          </a:p>
          <a:p>
            <a:endParaRPr lang="en-US" altLang="en-US" dirty="0">
              <a:latin typeface="Trebuchet MS" panose="020B0603020202020204" pitchFamily="34" charset="0"/>
              <a:cs typeface="Trebuchet MS" panose="020B0603020202020204" pitchFamily="34" charset="0"/>
            </a:endParaRPr>
          </a:p>
          <a:p>
            <a:endParaRPr lang="en-US" altLang="en-US" dirty="0">
              <a:latin typeface="Trebuchet MS" panose="020B0603020202020204" pitchFamily="34" charset="0"/>
              <a:cs typeface="Trebuchet MS" panose="020B0603020202020204" pitchFamily="34" charset="0"/>
            </a:endParaRPr>
          </a:p>
          <a:p>
            <a:endParaRPr lang="en-US" altLang="en-US" dirty="0">
              <a:latin typeface="Trebuchet MS" panose="020B0603020202020204" pitchFamily="34" charset="0"/>
              <a:cs typeface="Trebuchet MS" panose="020B0603020202020204" pitchFamily="34" charset="0"/>
            </a:endParaRPr>
          </a:p>
          <a:p>
            <a:r>
              <a:rPr lang="en-US" altLang="en-US" b="1" dirty="0">
                <a:latin typeface="Trebuchet MS" panose="020B0603020202020204" pitchFamily="34" charset="0"/>
                <a:cs typeface="Trebuchet MS" panose="020B0603020202020204" pitchFamily="34" charset="0"/>
              </a:rPr>
              <a:t>Interpretation: </a:t>
            </a:r>
            <a:r>
              <a:rPr lang="en-US" altLang="en-US" dirty="0">
                <a:latin typeface="Trebuchet MS" panose="020B0603020202020204" pitchFamily="34" charset="0"/>
                <a:cs typeface="Trebuchet MS" panose="020B0603020202020204" pitchFamily="34" charset="0"/>
              </a:rPr>
              <a:t>This stage verifies frame integrity by hash comparison, classifies match patterns as incidental or replay, and routes results either to clean storage or the alert system.</a:t>
            </a:r>
            <a:endParaRPr lang="en-US" altLang="en-US" dirty="0">
              <a:latin typeface="Trebuchet MS" panose="020B0603020202020204" pitchFamily="34" charset="0"/>
              <a:cs typeface="Trebuchet MS" panose="020B0603020202020204" pitchFamily="34" charset="0"/>
            </a:endParaRPr>
          </a:p>
        </p:txBody>
      </p:sp>
      <p:pic>
        <p:nvPicPr>
          <p:cNvPr id="3" name="Picture 2"/>
          <p:cNvPicPr>
            <a:picLocks noChangeAspect="1"/>
          </p:cNvPicPr>
          <p:nvPr/>
        </p:nvPicPr>
        <p:blipFill>
          <a:blip r:embed="rId1"/>
          <a:stretch>
            <a:fillRect/>
          </a:stretch>
        </p:blipFill>
        <p:spPr>
          <a:xfrm>
            <a:off x="8534400" y="685800"/>
            <a:ext cx="3520440" cy="4091940"/>
          </a:xfrm>
          <a:prstGeom prst="rect">
            <a:avLst/>
          </a:prstGeom>
        </p:spPr>
      </p:pic>
      <p:pic>
        <p:nvPicPr>
          <p:cNvPr id="4" name="Picture 3"/>
          <p:cNvPicPr>
            <a:picLocks noChangeAspect="1"/>
          </p:cNvPicPr>
          <p:nvPr/>
        </p:nvPicPr>
        <p:blipFill>
          <a:blip r:embed="rId2"/>
          <a:stretch>
            <a:fillRect/>
          </a:stretch>
        </p:blipFill>
        <p:spPr>
          <a:xfrm>
            <a:off x="1524000" y="3886200"/>
            <a:ext cx="4343400" cy="16668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b="1" dirty="0">
                <a:ea typeface="Trebuchet MS" panose="020B0603020202020204"/>
                <a:cs typeface="Trebuchet MS" panose="020B0603020202020204"/>
                <a:sym typeface="Trebuchet MS" panose="020B0603020202020204"/>
              </a:rPr>
              <a:t>Project Demonstration</a:t>
            </a:r>
            <a:endParaRPr lang="en-US" sz="4000" b="1" dirty="0"/>
          </a:p>
        </p:txBody>
      </p:sp>
      <p:sp>
        <p:nvSpPr>
          <p:cNvPr id="6" name="Content Placeholder 5"/>
          <p:cNvSpPr>
            <a:spLocks noGrp="1"/>
          </p:cNvSpPr>
          <p:nvPr>
            <p:ph idx="1"/>
          </p:nvPr>
        </p:nvSpPr>
        <p:spPr>
          <a:xfrm>
            <a:off x="838200" y="1295400"/>
            <a:ext cx="8839200" cy="4881563"/>
          </a:xfrm>
        </p:spPr>
        <p:txBody>
          <a:bodyPr>
            <a:normAutofit lnSpcReduction="10000"/>
          </a:bodyPr>
          <a:lstStyle/>
          <a:p>
            <a:pPr marL="685800" indent="-342900" algn="just" eaLnBrk="0" hangingPunct="0">
              <a:spcBef>
                <a:spcPts val="0"/>
              </a:spcBef>
              <a:spcAft>
                <a:spcPts val="0"/>
              </a:spcAft>
              <a:buSzPts val="1800"/>
              <a:buFont typeface="Wingdings" panose="05000000000000000000" pitchFamily="2" charset="2"/>
              <a:buChar char="§"/>
              <a:defRPr/>
            </a:pPr>
            <a:endParaRPr lang="en-US" dirty="0">
              <a:solidFill>
                <a:srgbClr val="0033CC"/>
              </a:solidFill>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SzPts val="1800"/>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Exhibit the working demonstration of complete project.</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SzPts val="1800"/>
              <a:buFont typeface="Wingdings" panose="05000000000000000000" pitchFamily="2" charset="2"/>
              <a:buChar char="§"/>
              <a:defRPr/>
            </a:pP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SzPts val="1800"/>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It has to be complete in all aspects</a:t>
            </a:r>
            <a:endParaRPr lang="en-US" dirty="0">
              <a:ea typeface="Trebuchet MS" panose="020B0603020202020204"/>
              <a:cs typeface="Trebuchet MS" panose="020B0603020202020204"/>
              <a:sym typeface="Arial" panose="020B0604020202020204"/>
            </a:endParaRPr>
          </a:p>
          <a:p>
            <a:pPr marL="685800" indent="-342900" algn="just" eaLnBrk="0" hangingPunct="0">
              <a:spcBef>
                <a:spcPts val="0"/>
              </a:spcBef>
              <a:spcAft>
                <a:spcPts val="0"/>
              </a:spcAft>
              <a:buSzPts val="1800"/>
              <a:buFont typeface="Wingdings" panose="05000000000000000000" pitchFamily="2" charset="2"/>
              <a:buChar char="§"/>
              <a:defRPr/>
            </a:pPr>
            <a:endParaRPr lang="en-US" dirty="0">
              <a:ea typeface="Trebuchet MS" panose="020B0603020202020204"/>
              <a:cs typeface="Trebuchet MS" panose="020B0603020202020204"/>
              <a:sym typeface="Arial" panose="020B0604020202020204"/>
            </a:endParaRPr>
          </a:p>
          <a:p>
            <a:pPr marL="685800" indent="-342900" algn="just" eaLnBrk="0" hangingPunct="0">
              <a:spcBef>
                <a:spcPts val="0"/>
              </a:spcBef>
              <a:spcAft>
                <a:spcPts val="0"/>
              </a:spcAft>
              <a:buSzPts val="1800"/>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Data set creation needs to be showed wherever applicable.</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Clr>
                <a:srgbClr val="0033CC"/>
              </a:buClr>
              <a:buSzPts val="1800"/>
              <a:buFont typeface="Noto Sans Symbols"/>
              <a:buChar char="▪"/>
              <a:defRPr/>
            </a:pPr>
            <a:endParaRPr lang="en-US" dirty="0">
              <a:ea typeface="Trebuchet MS" panose="020B0603020202020204"/>
              <a:cs typeface="Trebuchet MS" panose="020B0603020202020204"/>
              <a:sym typeface="Trebuchet MS" panose="020B0603020202020204"/>
            </a:endParaRPr>
          </a:p>
          <a:p>
            <a:pPr marL="0" lvl="0" indent="0" algn="just">
              <a:spcBef>
                <a:spcPts val="0"/>
              </a:spcBef>
              <a:spcAft>
                <a:spcPts val="0"/>
              </a:spcAft>
              <a:buClr>
                <a:srgbClr val="0033CC"/>
              </a:buClr>
              <a:buSzPts val="1800"/>
              <a:buNone/>
            </a:pPr>
            <a:endParaRPr lang="en-US" dirty="0">
              <a:ea typeface="Trebuchet MS" panose="020B0603020202020204"/>
              <a:cs typeface="Trebuchet MS" panose="020B0603020202020204"/>
              <a:sym typeface="Trebuchet MS" panose="020B0603020202020204"/>
            </a:endParaRPr>
          </a:p>
          <a:p>
            <a:pPr lvl="1" algn="just">
              <a:spcBef>
                <a:spcPts val="0"/>
              </a:spcBef>
              <a:buClr>
                <a:srgbClr val="0033CC"/>
              </a:buClr>
              <a:buSzPts val="1800"/>
              <a:buNone/>
            </a:pPr>
            <a:r>
              <a:rPr lang="en-US" dirty="0">
                <a:ea typeface="Trebuchet MS" panose="020B0603020202020204"/>
                <a:cs typeface="Trebuchet MS" panose="020B0603020202020204"/>
                <a:sym typeface="Trebuchet MS" panose="020B0603020202020204"/>
              </a:rPr>
              <a:t>Note : </a:t>
            </a:r>
            <a:endParaRPr lang="en-US" dirty="0">
              <a:ea typeface="Arial" panose="020B0604020202020204"/>
              <a:cs typeface="Arial" panose="020B0604020202020204"/>
              <a:sym typeface="Arial" panose="020B0604020202020204"/>
            </a:endParaRPr>
          </a:p>
          <a:p>
            <a:pPr marL="914400" lvl="1" indent="-457200" algn="just">
              <a:spcBef>
                <a:spcPts val="0"/>
              </a:spcBef>
              <a:buClr>
                <a:srgbClr val="FF0000"/>
              </a:buClr>
              <a:buSzPts val="1800"/>
              <a:buFont typeface="+mj-lt"/>
              <a:buAutoNum type="arabicPeriod"/>
            </a:pPr>
            <a:r>
              <a:rPr lang="en-US" dirty="0">
                <a:ea typeface="Trebuchet MS" panose="020B0603020202020204"/>
                <a:cs typeface="Trebuchet MS" panose="020B0603020202020204"/>
                <a:sym typeface="Trebuchet MS" panose="020B0603020202020204"/>
              </a:rPr>
              <a:t>If any special facility required, please make sure that you have that set up. For example, if Internet connectivity is required, please have your mobile or hotspot set up.</a:t>
            </a:r>
            <a:endParaRPr lang="en-US" dirty="0">
              <a:ea typeface="Trebuchet MS" panose="020B0603020202020204"/>
              <a:cs typeface="Trebuchet MS" panose="020B0603020202020204"/>
              <a:sym typeface="Trebuchet MS" panose="020B0603020202020204"/>
            </a:endParaRP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a:xfrm>
            <a:off x="1638300" y="2514600"/>
            <a:ext cx="8915400" cy="4572000"/>
          </a:xfrm>
          <a:prstGeom prst="rect">
            <a:avLst/>
          </a:prstGeom>
        </p:spPr>
        <p:txBody>
          <a:bodyPr/>
          <a:lstStyle/>
          <a:p>
            <a:pPr marL="685800" indent="-342900" algn="just" eaLnBrk="0" hangingPunct="0">
              <a:spcBef>
                <a:spcPts val="0"/>
              </a:spcBef>
              <a:spcAft>
                <a:spcPts val="0"/>
              </a:spcAft>
              <a:buFont typeface="Wingdings" panose="05000000000000000000" pitchFamily="2" charset="2"/>
              <a:buChar char="§"/>
              <a:defRPr/>
            </a:pPr>
            <a:endPar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p:txBody>
          <a:bodyPr/>
          <a:lstStyle/>
          <a:p>
            <a:r>
              <a:rPr lang="en-US" sz="4000" b="1" dirty="0"/>
              <a:t>Outline</a:t>
            </a:r>
            <a:endParaRPr lang="en-US" b="1" dirty="0"/>
          </a:p>
        </p:txBody>
      </p:sp>
      <p:sp>
        <p:nvSpPr>
          <p:cNvPr id="3" name="Content Placeholder 2"/>
          <p:cNvSpPr>
            <a:spLocks noGrp="1"/>
          </p:cNvSpPr>
          <p:nvPr>
            <p:ph idx="1"/>
          </p:nvPr>
        </p:nvSpPr>
        <p:spPr/>
        <p:txBody>
          <a:bodyPr>
            <a:normAutofit/>
          </a:bodyPr>
          <a:lstStyle/>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Abstract</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Summary of Requirements and Design </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Summary of Methodology / Approach </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Design Description</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Modules and Implementation Details</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Project Demonstration and Walkthrough</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Results and Discussion (include comparison with existing work)</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Lessons Learnt</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Conclusion and Future Work</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Project Abstract</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Project Poster</a:t>
            </a:r>
            <a:endParaRPr lang="en-US" dirty="0">
              <a:ea typeface="Trebuchet MS" panose="020B0603020202020204"/>
              <a:cs typeface="Trebuchet MS" panose="020B0603020202020204"/>
              <a:sym typeface="Trebuchet MS" panose="020B0603020202020204"/>
            </a:endParaRPr>
          </a:p>
          <a:p>
            <a:pPr marL="685800" indent="-342900" algn="just" eaLnBrk="0" hangingPunct="0">
              <a:spcBef>
                <a:spcPts val="0"/>
              </a:spcBef>
              <a:spcAft>
                <a:spcPts val="0"/>
              </a:spcAft>
              <a:buFont typeface="Wingdings" panose="05000000000000000000" pitchFamily="2" charset="2"/>
              <a:buChar char="§"/>
              <a:defRPr/>
            </a:pPr>
            <a:r>
              <a:rPr lang="en-US" dirty="0">
                <a:ea typeface="Trebuchet MS" panose="020B0603020202020204"/>
                <a:cs typeface="Trebuchet MS" panose="020B0603020202020204"/>
                <a:sym typeface="Trebuchet MS" panose="020B0603020202020204"/>
              </a:rPr>
              <a:t>References</a:t>
            </a:r>
            <a:endParaRPr lang="en-US" dirty="0">
              <a:ea typeface="Trebuchet MS" panose="020B0603020202020204"/>
              <a:cs typeface="Trebuchet MS" panose="020B0603020202020204"/>
              <a:sym typeface="Trebuchet MS" panose="020B0603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
            <a:ext cx="10515600" cy="838200"/>
          </a:xfrm>
        </p:spPr>
        <p:txBody>
          <a:bodyPr anchor="ctr">
            <a:normAutofit/>
          </a:bodyPr>
          <a:lstStyle/>
          <a:p>
            <a:r>
              <a:rPr lang="en-US" sz="4000" b="1" dirty="0"/>
              <a:t>Walkthrough</a:t>
            </a:r>
            <a:endParaRPr lang="en-US" sz="4000" b="1" dirty="0"/>
          </a:p>
        </p:txBody>
      </p:sp>
      <p:graphicFrame>
        <p:nvGraphicFramePr>
          <p:cNvPr id="8" name="Content Placeholder 5"/>
          <p:cNvGraphicFramePr>
            <a:graphicFrameLocks noGrp="1"/>
          </p:cNvGraphicFramePr>
          <p:nvPr>
            <p:ph idx="1"/>
          </p:nvPr>
        </p:nvGraphicFramePr>
        <p:xfrm>
          <a:off x="838200" y="1295400"/>
          <a:ext cx="8915400" cy="48815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
            <a:ext cx="10515600" cy="838200"/>
          </a:xfrm>
        </p:spPr>
        <p:txBody>
          <a:bodyPr anchor="ctr">
            <a:normAutofit/>
          </a:bodyPr>
          <a:lstStyle/>
          <a:p>
            <a:r>
              <a:rPr lang="en-US" sz="4000" b="1" dirty="0"/>
              <a:t>Results and Discussion</a:t>
            </a:r>
            <a:endParaRPr lang="en-US" sz="4000" b="1" dirty="0"/>
          </a:p>
        </p:txBody>
      </p:sp>
      <p:sp>
        <p:nvSpPr>
          <p:cNvPr id="2" name="Content Placeholder 1"/>
          <p:cNvSpPr/>
          <p:nvPr>
            <p:ph idx="1"/>
          </p:nvPr>
        </p:nvSpPr>
        <p:spPr/>
        <p:txBody>
          <a:bodyPr/>
          <a:p>
            <a:pPr marL="0" indent="0" algn="just">
              <a:buNone/>
            </a:pPr>
            <a:r>
              <a:rPr lang="en-US" altLang="en-US"/>
              <a:t>The proposed system demonstrated high efficacy during validation in a simulated CCTV environment. The HTM detection module successfully identified attacks by distinguishing between normal temporal patterns and artificial replay loops, flagging threats as anomalies. Concurrently, the "Gatekeeper" mitigation logic functioned as an effective firewall, immediately blocking detected threats and ensuring only authenticated footage was committed to the trusted ledger, while the dashboard provided administrators with immediate, actionable alerts.</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
            <a:ext cx="10515600" cy="838200"/>
          </a:xfrm>
        </p:spPr>
        <p:txBody>
          <a:bodyPr anchor="ctr">
            <a:normAutofit/>
          </a:bodyPr>
          <a:lstStyle/>
          <a:p>
            <a:r>
              <a:rPr lang="en-US" sz="4000" b="1" dirty="0"/>
              <a:t>Schedule</a:t>
            </a:r>
            <a:endParaRPr lang="en-US" b="1" dirty="0"/>
          </a:p>
        </p:txBody>
      </p:sp>
      <p:pic>
        <p:nvPicPr>
          <p:cNvPr id="6" name="Content Placeholder 5"/>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52600" y="1371600"/>
            <a:ext cx="8136255" cy="48818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Documentation</a:t>
            </a:r>
            <a:endParaRPr lang="en-US" sz="4000" b="1" dirty="0"/>
          </a:p>
        </p:txBody>
      </p:sp>
      <p:sp>
        <p:nvSpPr>
          <p:cNvPr id="3" name="Content Placeholder 2"/>
          <p:cNvSpPr>
            <a:spLocks noGrp="1"/>
          </p:cNvSpPr>
          <p:nvPr>
            <p:ph idx="1"/>
          </p:nvPr>
        </p:nvSpPr>
        <p:spPr/>
        <p:txBody>
          <a:bodyPr/>
          <a:lstStyle/>
          <a:p>
            <a:pPr marL="0" indent="0">
              <a:buNone/>
            </a:pPr>
            <a:r>
              <a:rPr lang="en-US" dirty="0">
                <a:ea typeface="Trebuchet MS" panose="020B0603020202020204"/>
                <a:cs typeface="Trebuchet MS" panose="020B0603020202020204"/>
                <a:sym typeface="Trebuchet MS" panose="020B0603020202020204"/>
              </a:rPr>
              <a:t>Show the evidences, status of the below documents:</a:t>
            </a:r>
            <a:endParaRPr lang="en-US" dirty="0">
              <a:ea typeface="Trebuchet MS" panose="020B0603020202020204"/>
              <a:cs typeface="Trebuchet MS" panose="020B0603020202020204"/>
              <a:sym typeface="Trebuchet MS" panose="020B0603020202020204"/>
            </a:endParaRPr>
          </a:p>
          <a:p>
            <a:pPr>
              <a:buFont typeface="Wingdings" panose="05000000000000000000" pitchFamily="2" charset="2"/>
              <a:buChar char="§"/>
            </a:pPr>
            <a:r>
              <a:rPr lang="en-US" dirty="0">
                <a:ea typeface="Trebuchet MS" panose="020B0603020202020204"/>
                <a:cs typeface="Trebuchet MS" panose="020B0603020202020204"/>
                <a:sym typeface="Trebuchet MS" panose="020B0603020202020204"/>
              </a:rPr>
              <a:t>Project report submitted in department?</a:t>
            </a:r>
            <a:endParaRPr lang="en-US" dirty="0">
              <a:ea typeface="Trebuchet MS" panose="020B0603020202020204"/>
              <a:cs typeface="Trebuchet MS" panose="020B0603020202020204"/>
              <a:sym typeface="Trebuchet MS" panose="020B0603020202020204"/>
            </a:endParaRPr>
          </a:p>
          <a:p>
            <a:pPr>
              <a:buFont typeface="Wingdings" panose="05000000000000000000" pitchFamily="2" charset="2"/>
              <a:buChar char="§"/>
            </a:pPr>
            <a:r>
              <a:rPr lang="en-US" dirty="0">
                <a:ea typeface="Trebuchet MS" panose="020B0603020202020204"/>
                <a:cs typeface="Trebuchet MS" panose="020B0603020202020204"/>
                <a:sym typeface="Trebuchet MS" panose="020B0603020202020204"/>
              </a:rPr>
              <a:t>IEEE (similar) Format of Paper current status? Which Conferences are you targeting?</a:t>
            </a:r>
            <a:endParaRPr lang="en-US" dirty="0">
              <a:ea typeface="Trebuchet MS" panose="020B0603020202020204"/>
              <a:cs typeface="Trebuchet MS" panose="020B0603020202020204"/>
              <a:sym typeface="Trebuchet MS" panose="020B0603020202020204"/>
            </a:endParaRPr>
          </a:p>
          <a:p>
            <a:pPr>
              <a:buFont typeface="Wingdings" panose="05000000000000000000" pitchFamily="2" charset="2"/>
              <a:buChar char="§"/>
            </a:pPr>
            <a:r>
              <a:rPr lang="en-US" dirty="0">
                <a:ea typeface="Trebuchet MS" panose="020B0603020202020204"/>
                <a:cs typeface="Trebuchet MS" panose="020B0603020202020204"/>
                <a:sym typeface="Trebuchet MS" panose="020B0603020202020204"/>
              </a:rPr>
              <a:t>Video (2-3 minutes) of your project? Please Play.</a:t>
            </a:r>
            <a:endParaRPr lang="en-US" dirty="0">
              <a:ea typeface="Trebuchet MS" panose="020B0603020202020204"/>
              <a:cs typeface="Trebuchet MS" panose="020B0603020202020204"/>
              <a:sym typeface="Trebuchet MS" panose="020B0603020202020204"/>
            </a:endParaRPr>
          </a:p>
          <a:p>
            <a:pPr>
              <a:buFont typeface="Wingdings" panose="05000000000000000000" pitchFamily="2" charset="2"/>
              <a:buChar char="§"/>
            </a:pPr>
            <a:r>
              <a:rPr lang="en-US" dirty="0">
                <a:ea typeface="Trebuchet MS" panose="020B0603020202020204"/>
                <a:cs typeface="Trebuchet MS" panose="020B0603020202020204"/>
                <a:sym typeface="Trebuchet MS" panose="020B0603020202020204"/>
              </a:rPr>
              <a:t>Add the </a:t>
            </a:r>
            <a:r>
              <a:rPr lang="en-US" dirty="0" err="1">
                <a:ea typeface="Trebuchet MS" panose="020B0603020202020204"/>
                <a:cs typeface="Trebuchet MS" panose="020B0603020202020204"/>
                <a:sym typeface="Trebuchet MS" panose="020B0603020202020204"/>
              </a:rPr>
              <a:t>Github</a:t>
            </a:r>
            <a:r>
              <a:rPr lang="en-US" dirty="0">
                <a:ea typeface="Trebuchet MS" panose="020B0603020202020204"/>
                <a:cs typeface="Trebuchet MS" panose="020B0603020202020204"/>
                <a:sym typeface="Trebuchet MS" panose="020B0603020202020204"/>
              </a:rPr>
              <a:t> repository link.</a:t>
            </a:r>
            <a:endParaRPr lang="en-US" dirty="0">
              <a:ea typeface="Trebuchet MS" panose="020B0603020202020204"/>
              <a:cs typeface="Trebuchet MS" panose="020B0603020202020204"/>
              <a:sym typeface="Trebuchet MS" panose="020B0603020202020204"/>
            </a:endParaRPr>
          </a:p>
          <a:p>
            <a:pPr>
              <a:buFont typeface="Wingdings" panose="05000000000000000000" pitchFamily="2" charset="2"/>
              <a:buChar char="§"/>
            </a:pPr>
            <a:r>
              <a:rPr lang="en-US">
                <a:ea typeface="Trebuchet MS" panose="020B0603020202020204"/>
                <a:cs typeface="Trebuchet MS" panose="020B0603020202020204"/>
                <a:sym typeface="Trebuchet MS" panose="020B0603020202020204"/>
              </a:rPr>
              <a:t>All </a:t>
            </a:r>
            <a:r>
              <a:rPr lang="en-US" dirty="0">
                <a:ea typeface="Trebuchet MS" panose="020B0603020202020204"/>
                <a:cs typeface="Trebuchet MS" panose="020B0603020202020204"/>
                <a:sym typeface="Trebuchet MS" panose="020B0603020202020204"/>
              </a:rPr>
              <a:t>artifacts of your project uploaded in the CSE Project repository?</a:t>
            </a:r>
            <a:endParaRPr lang="en-US" dirty="0">
              <a:ea typeface="Trebuchet MS" panose="020B0603020202020204"/>
              <a:cs typeface="Trebuchet MS" panose="020B0603020202020204"/>
              <a:sym typeface="Trebuchet MS" panose="020B0603020202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Inference for Normal Video</a:t>
            </a:r>
            <a:endParaRPr lang="en-US"/>
          </a:p>
        </p:txBody>
      </p:sp>
      <p:pic>
        <p:nvPicPr>
          <p:cNvPr id="5" name="normal">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685588" y="1219200"/>
            <a:ext cx="8678334" cy="4881563"/>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Inference for Replayed Video</a:t>
            </a:r>
            <a:endParaRPr lang="en-US"/>
          </a:p>
        </p:txBody>
      </p:sp>
      <p:pic>
        <p:nvPicPr>
          <p:cNvPr id="4" name="Replay">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533188" y="1219200"/>
            <a:ext cx="8678334" cy="4881563"/>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Github Link</a:t>
            </a:r>
            <a:endParaRPr lang="en-US"/>
          </a:p>
        </p:txBody>
      </p:sp>
      <p:sp>
        <p:nvSpPr>
          <p:cNvPr id="3" name="Content Placeholder 2"/>
          <p:cNvSpPr>
            <a:spLocks noGrp="1"/>
          </p:cNvSpPr>
          <p:nvPr>
            <p:ph idx="1"/>
          </p:nvPr>
        </p:nvSpPr>
        <p:spPr/>
        <p:txBody>
          <a:bodyPr/>
          <a:p>
            <a:r>
              <a:rPr lang="en-US" altLang="en-US"/>
              <a:t>https://github.com/SoumyaMishra03/Replay_Attack_Detection</a:t>
            </a:r>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3601" y="1905001"/>
            <a:ext cx="8839199" cy="1200329"/>
          </a:xfrm>
          <a:prstGeom prst="rect">
            <a:avLst/>
          </a:prstGeom>
          <a:noFill/>
        </p:spPr>
        <p:txBody>
          <a:bodyPr wrap="square">
            <a:spAutoFit/>
          </a:bodyPr>
          <a:lstStyle/>
          <a:p>
            <a:pPr lvl="0" algn="just">
              <a:spcBef>
                <a:spcPts val="0"/>
              </a:spcBef>
              <a:spcAft>
                <a:spcPts val="0"/>
              </a:spcAft>
            </a:pPr>
            <a:endPar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lvl="0" algn="just">
              <a:spcBef>
                <a:spcPts val="0"/>
              </a:spcBef>
              <a:spcAft>
                <a:spcPts val="0"/>
              </a:spcAft>
            </a:pPr>
            <a:endPar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a:p>
            <a:pPr lvl="0" algn="just">
              <a:spcBef>
                <a:spcPts val="0"/>
              </a:spcBef>
              <a:spcAft>
                <a:spcPts val="0"/>
              </a:spcAft>
            </a:pPr>
            <a:endParaRPr lang="en-US"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4" name="Title 3"/>
          <p:cNvSpPr>
            <a:spLocks noGrp="1"/>
          </p:cNvSpPr>
          <p:nvPr>
            <p:ph type="title"/>
          </p:nvPr>
        </p:nvSpPr>
        <p:spPr/>
        <p:txBody>
          <a:bodyPr>
            <a:normAutofit/>
          </a:bodyPr>
          <a:lstStyle/>
          <a:p>
            <a:r>
              <a:rPr lang="en-US" sz="4000" b="1" dirty="0">
                <a:ea typeface="Trebuchet MS" panose="020B0603020202020204"/>
                <a:cs typeface="Trebuchet MS" panose="020B0603020202020204"/>
                <a:sym typeface="Trebuchet MS" panose="020B0603020202020204"/>
              </a:rPr>
              <a:t>Lessons Learnt</a:t>
            </a:r>
            <a:endParaRPr lang="en-US" sz="4000" b="1" dirty="0"/>
          </a:p>
        </p:txBody>
      </p:sp>
      <p:sp>
        <p:nvSpPr>
          <p:cNvPr id="6" name="Content Placeholder 5"/>
          <p:cNvSpPr>
            <a:spLocks noGrp="1"/>
          </p:cNvSpPr>
          <p:nvPr>
            <p:ph idx="1"/>
          </p:nvPr>
        </p:nvSpPr>
        <p:spPr>
          <a:xfrm>
            <a:off x="93980" y="1049020"/>
            <a:ext cx="11938635" cy="5669280"/>
          </a:xfrm>
        </p:spPr>
        <p:txBody>
          <a:bodyPr>
            <a:normAutofit fontScale="70000"/>
          </a:bodyPr>
          <a:lstStyle/>
          <a:p>
            <a:pPr lvl="0" algn="just">
              <a:spcBef>
                <a:spcPts val="0"/>
              </a:spcBef>
              <a:spcAft>
                <a:spcPts val="0"/>
              </a:spcAft>
            </a:pPr>
            <a:endParaRPr lang="en-US" dirty="0"/>
          </a:p>
          <a:p>
            <a:pPr lvl="0" algn="just">
              <a:spcBef>
                <a:spcPts val="0"/>
              </a:spcBef>
              <a:spcAft>
                <a:spcPts val="0"/>
              </a:spcAft>
            </a:pPr>
            <a:r>
              <a:rPr lang="en-US" altLang="en-US" dirty="0"/>
              <a:t>Feature Extraction Refinement: Initial challenges with optical flow sensitivity to noise and lighting necessitated a refinement of the preprocessing pipeline for more stable motion detection.</a:t>
            </a:r>
            <a:endParaRPr lang="en-US" altLang="en-US" dirty="0"/>
          </a:p>
          <a:p>
            <a:pPr lvl="0" algn="just">
              <a:spcBef>
                <a:spcPts val="0"/>
              </a:spcBef>
              <a:spcAft>
                <a:spcPts val="0"/>
              </a:spcAft>
            </a:pPr>
            <a:endParaRPr lang="en-US" altLang="en-US" dirty="0"/>
          </a:p>
          <a:p>
            <a:pPr lvl="0" algn="just">
              <a:spcBef>
                <a:spcPts val="0"/>
              </a:spcBef>
              <a:spcAft>
                <a:spcPts val="0"/>
              </a:spcAft>
            </a:pPr>
            <a:r>
              <a:rPr lang="en-US" altLang="en-US" dirty="0"/>
              <a:t>HTM Parameter Tuning: Tuning Hierarchical Temporal Memory (HTM) parameters and setting effective anomaly thresholds required iterative experimentation and a deep understanding of temporal data behavior.</a:t>
            </a:r>
            <a:endParaRPr lang="en-US" altLang="en-US" dirty="0"/>
          </a:p>
          <a:p>
            <a:pPr lvl="0" algn="just">
              <a:spcBef>
                <a:spcPts val="0"/>
              </a:spcBef>
              <a:spcAft>
                <a:spcPts val="0"/>
              </a:spcAft>
            </a:pPr>
            <a:endParaRPr lang="en-US" altLang="en-US" dirty="0"/>
          </a:p>
          <a:p>
            <a:pPr lvl="0" algn="just">
              <a:spcBef>
                <a:spcPts val="0"/>
              </a:spcBef>
              <a:spcAft>
                <a:spcPts val="0"/>
              </a:spcAft>
            </a:pPr>
            <a:r>
              <a:rPr lang="en-US" altLang="en-US" dirty="0"/>
              <a:t>Perceptual Hashing (pHash) Resilience: Learned the significance of selecting a pHash method specifically resilient to minor visual changes common in compressed or low-light video streams.</a:t>
            </a:r>
            <a:endParaRPr lang="en-US" altLang="en-US" dirty="0"/>
          </a:p>
          <a:p>
            <a:pPr lvl="0" algn="just">
              <a:spcBef>
                <a:spcPts val="0"/>
              </a:spcBef>
              <a:spcAft>
                <a:spcPts val="0"/>
              </a:spcAft>
            </a:pPr>
            <a:endParaRPr lang="en-US" altLang="en-US" dirty="0"/>
          </a:p>
          <a:p>
            <a:pPr lvl="0" algn="just">
              <a:spcBef>
                <a:spcPts val="0"/>
              </a:spcBef>
              <a:spcAft>
                <a:spcPts val="0"/>
              </a:spcAft>
            </a:pPr>
            <a:r>
              <a:rPr lang="en-US" altLang="en-US" dirty="0"/>
              <a:t>Generalizability Improvement: If starting over, more time would be allocated to dataset preparation and testing under diverse environmental conditions to improve system generalizability.</a:t>
            </a:r>
            <a:endParaRPr lang="en-US" altLang="en-US" dirty="0"/>
          </a:p>
          <a:p>
            <a:pPr lvl="0" algn="just">
              <a:spcBef>
                <a:spcPts val="0"/>
              </a:spcBef>
              <a:spcAft>
                <a:spcPts val="0"/>
              </a:spcAft>
            </a:pPr>
            <a:endParaRPr lang="en-US" altLang="en-US" dirty="0"/>
          </a:p>
          <a:p>
            <a:pPr lvl="0" algn="just">
              <a:spcBef>
                <a:spcPts val="0"/>
              </a:spcBef>
              <a:spcAft>
                <a:spcPts val="0"/>
              </a:spcAft>
            </a:pPr>
            <a:r>
              <a:rPr lang="en-US" altLang="en-US" dirty="0"/>
              <a:t>Major Challenges Overcome: Successfully tackled managing false positives in anomaly detection, synchronizing hash comparisons with frame-level analysis, and ensuring sustained real-time performance without sacrificing accuracy.</a:t>
            </a:r>
            <a:endParaRPr lang="en-US" altLang="en-US" dirty="0"/>
          </a:p>
          <a:p>
            <a:pPr lvl="0" algn="just">
              <a:spcBef>
                <a:spcPts val="0"/>
              </a:spcBef>
              <a:spcAft>
                <a:spcPts val="0"/>
              </a:spcAft>
            </a:pPr>
            <a:endParaRPr lang="en-US" altLang="en-US" dirty="0"/>
          </a:p>
          <a:p>
            <a:pPr lvl="0" algn="just">
              <a:spcBef>
                <a:spcPts val="0"/>
              </a:spcBef>
              <a:spcAft>
                <a:spcPts val="0"/>
              </a:spcAft>
            </a:pPr>
            <a:r>
              <a:rPr lang="en-US" altLang="en-US" dirty="0"/>
              <a:t>Soft Skills Reinforced: Emphasized the practical value of adaptability, collaboration, and continuous learning in solving complex, real-world security challenges.</a:t>
            </a:r>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201"/>
            <a:ext cx="10515600" cy="838200"/>
          </a:xfrm>
        </p:spPr>
        <p:txBody>
          <a:bodyPr anchor="ctr">
            <a:normAutofit/>
          </a:bodyPr>
          <a:lstStyle/>
          <a:p>
            <a:r>
              <a:rPr lang="en-US" sz="4000" b="1" dirty="0"/>
              <a:t>Conclusion and Future work</a:t>
            </a:r>
            <a:endParaRPr lang="en-US" sz="4000" b="1" dirty="0"/>
          </a:p>
        </p:txBody>
      </p:sp>
      <p:sp>
        <p:nvSpPr>
          <p:cNvPr id="2" name="Content Placeholder 1"/>
          <p:cNvSpPr/>
          <p:nvPr>
            <p:ph idx="1"/>
          </p:nvPr>
        </p:nvSpPr>
        <p:spPr>
          <a:xfrm>
            <a:off x="237490" y="1103630"/>
            <a:ext cx="11737340" cy="5556885"/>
          </a:xfrm>
        </p:spPr>
        <p:txBody>
          <a:bodyPr>
            <a:noAutofit/>
          </a:bodyPr>
          <a:p>
            <a:pPr algn="just">
              <a:buFont typeface="Arial" panose="020B0604020202020204" pitchFamily="34" charset="0"/>
              <a:buChar char="•"/>
            </a:pPr>
            <a:r>
              <a:rPr lang="en-US" altLang="en-US" sz="1600"/>
              <a:t>Pioneering Hybrid Approach: Successfully fuses Hierarchical Temporal Memory (HTM) with Perceptual Hashing (pHash) to counter sophisticated CCTV replay attacks.</a:t>
            </a:r>
            <a:endParaRPr lang="en-US" altLang="en-US" sz="1600"/>
          </a:p>
          <a:p>
            <a:pPr algn="just">
              <a:buFont typeface="Arial" panose="020B0604020202020204" pitchFamily="34" charset="0"/>
              <a:buChar char="•"/>
            </a:pPr>
            <a:endParaRPr lang="en-US" altLang="en-US" sz="1600"/>
          </a:p>
          <a:p>
            <a:pPr algn="just">
              <a:buFont typeface="Arial" panose="020B0604020202020204" pitchFamily="34" charset="0"/>
              <a:buChar char="•"/>
            </a:pPr>
            <a:r>
              <a:rPr lang="en-US" altLang="en-US" sz="1600"/>
              <a:t>Real-Time Anomaly Detection (HTM): Utilizes HTM's unsupervised learning to autonomously model normal temporal motion patterns, enabling instant flagging of behavioral deviations.</a:t>
            </a:r>
            <a:endParaRPr lang="en-US" altLang="en-US" sz="1600"/>
          </a:p>
          <a:p>
            <a:pPr algn="just">
              <a:buFont typeface="Arial" panose="020B0604020202020204" pitchFamily="34" charset="0"/>
              <a:buChar char="•"/>
            </a:pPr>
            <a:endParaRPr lang="en-US" altLang="en-US" sz="1600"/>
          </a:p>
          <a:p>
            <a:pPr algn="just">
              <a:buFont typeface="Arial" panose="020B0604020202020204" pitchFamily="34" charset="0"/>
              <a:buChar char="•"/>
            </a:pPr>
            <a:r>
              <a:rPr lang="en-US" altLang="en-US" sz="1600"/>
              <a:t>Robust Content Verification (pHash): pHash complements HTM by providing resilience against compression and noise, effectively detecting visually repeated "canned" content.</a:t>
            </a:r>
            <a:endParaRPr lang="en-US" altLang="en-US" sz="1600"/>
          </a:p>
          <a:p>
            <a:pPr algn="just">
              <a:buFont typeface="Arial" panose="020B0604020202020204" pitchFamily="34" charset="0"/>
              <a:buChar char="•"/>
            </a:pPr>
            <a:endParaRPr lang="en-US" altLang="en-US" sz="1600"/>
          </a:p>
          <a:p>
            <a:pPr algn="just">
              <a:buFont typeface="Arial" panose="020B0604020202020204" pitchFamily="34" charset="0"/>
              <a:buChar char="•"/>
            </a:pPr>
            <a:r>
              <a:rPr lang="en-US" altLang="en-US" sz="1600"/>
              <a:t>Superior Reliability: Achieved minimal false positives and high reliability through the combined architecture and the implementation of adaptive thresholding logic.</a:t>
            </a:r>
            <a:endParaRPr lang="en-US" altLang="en-US" sz="1600"/>
          </a:p>
          <a:p>
            <a:pPr algn="just">
              <a:buFont typeface="Arial" panose="020B0604020202020204" pitchFamily="34" charset="0"/>
              <a:buChar char="•"/>
            </a:pPr>
            <a:endParaRPr lang="en-US" altLang="en-US" sz="1600"/>
          </a:p>
          <a:p>
            <a:pPr algn="just">
              <a:buFont typeface="Arial" panose="020B0604020202020204" pitchFamily="34" charset="0"/>
              <a:buChar char="•"/>
            </a:pPr>
            <a:r>
              <a:rPr lang="en-US" altLang="en-US" sz="1600"/>
              <a:t>Enhanced Analysis: The system significantly enhances both real-time mitigation capabilities and post-event forensic analysis.</a:t>
            </a:r>
            <a:endParaRPr lang="en-US" altLang="en-US" sz="1600"/>
          </a:p>
          <a:p>
            <a:pPr algn="just">
              <a:buFont typeface="Arial" panose="020B0604020202020204" pitchFamily="34" charset="0"/>
              <a:buChar char="•"/>
            </a:pPr>
            <a:endParaRPr lang="en-US" altLang="en-US" sz="1600"/>
          </a:p>
          <a:p>
            <a:pPr algn="just">
              <a:buFont typeface="Arial" panose="020B0604020202020204" pitchFamily="34" charset="0"/>
              <a:buChar char="•"/>
            </a:pPr>
            <a:r>
              <a:rPr lang="en-US" altLang="en-US" sz="1600"/>
              <a:t>Future Scaling: Development includes pHash optimization against artifacts and deployment of the system onto edge devices for scalability in multi-camera environments.</a:t>
            </a:r>
            <a:endParaRPr lang="en-US" altLang="en-US"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 y="1"/>
            <a:ext cx="10515600" cy="838200"/>
          </a:xfrm>
        </p:spPr>
        <p:txBody>
          <a:bodyPr anchor="ctr">
            <a:normAutofit/>
          </a:bodyPr>
          <a:lstStyle/>
          <a:p>
            <a:r>
              <a:rPr lang="en-US" sz="4000" b="1" dirty="0"/>
              <a:t>Project Abstract</a:t>
            </a:r>
            <a:endParaRPr lang="en-US" b="1" dirty="0"/>
          </a:p>
        </p:txBody>
      </p:sp>
      <p:pic>
        <p:nvPicPr>
          <p:cNvPr id="7" name="Picture 6" descr="Batch_No_49-2_page-0001"/>
          <p:cNvPicPr>
            <a:picLocks noChangeAspect="1"/>
          </p:cNvPicPr>
          <p:nvPr/>
        </p:nvPicPr>
        <p:blipFill>
          <a:blip r:embed="rId1"/>
          <a:stretch>
            <a:fillRect/>
          </a:stretch>
        </p:blipFill>
        <p:spPr>
          <a:xfrm>
            <a:off x="2743200" y="990600"/>
            <a:ext cx="6095365" cy="57696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
            <a:ext cx="1981200" cy="838200"/>
          </a:xfrm>
        </p:spPr>
        <p:txBody>
          <a:bodyPr anchor="ctr">
            <a:normAutofit/>
          </a:bodyPr>
          <a:lstStyle/>
          <a:p>
            <a:r>
              <a:rPr lang="en-US" sz="4000" b="1" dirty="0">
                <a:solidFill>
                  <a:srgbClr val="FF0000"/>
                </a:solidFill>
              </a:rPr>
              <a:t>Abstract</a:t>
            </a:r>
            <a:endParaRPr lang="en-US" b="1" dirty="0">
              <a:solidFill>
                <a:srgbClr val="FF0000"/>
              </a:solidFill>
            </a:endParaRPr>
          </a:p>
        </p:txBody>
      </p:sp>
      <p:graphicFrame>
        <p:nvGraphicFramePr>
          <p:cNvPr id="12" name="Content Placeholder 3"/>
          <p:cNvGraphicFramePr>
            <a:graphicFrameLocks noGrp="1"/>
          </p:cNvGraphicFramePr>
          <p:nvPr>
            <p:ph idx="1"/>
          </p:nvPr>
        </p:nvGraphicFramePr>
        <p:xfrm>
          <a:off x="0" y="1263015"/>
          <a:ext cx="12039600" cy="5125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Content Placeholder 2"/>
          <p:cNvSpPr txBox="1"/>
          <p:nvPr/>
        </p:nvSpPr>
        <p:spPr>
          <a:xfrm>
            <a:off x="2075180" y="2193925"/>
            <a:ext cx="8059420" cy="4206875"/>
          </a:xfrm>
          <a:prstGeom prst="rect">
            <a:avLst/>
          </a:prstGeom>
        </p:spPr>
        <p:txBody>
          <a:bodyPr/>
          <a:lstStyle/>
          <a:p>
            <a:pPr marL="685800" indent="-342900" algn="just" eaLnBrk="0" hangingPunct="0">
              <a:spcBef>
                <a:spcPts val="0"/>
              </a:spcBef>
              <a:spcAft>
                <a:spcPts val="0"/>
              </a:spcAft>
              <a:defRPr/>
            </a:pPr>
            <a:endParaRPr lang="en-IN" sz="2400" dirty="0">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
            <a:ext cx="10515600" cy="838200"/>
          </a:xfrm>
        </p:spPr>
        <p:txBody>
          <a:bodyPr anchor="ctr">
            <a:normAutofit/>
          </a:bodyPr>
          <a:lstStyle/>
          <a:p>
            <a:r>
              <a:rPr lang="en-US" sz="4000" b="1" dirty="0"/>
              <a:t>Project Poster</a:t>
            </a:r>
            <a:endParaRPr lang="en-US" b="1" dirty="0"/>
          </a:p>
        </p:txBody>
      </p:sp>
      <p:pic>
        <p:nvPicPr>
          <p:cNvPr id="3" name="Picture 2" descr="Copy of Copy of Capstone Poster 2026 Batch"/>
          <p:cNvPicPr>
            <a:picLocks noChangeAspect="1"/>
          </p:cNvPicPr>
          <p:nvPr/>
        </p:nvPicPr>
        <p:blipFill>
          <a:blip r:embed="rId1"/>
          <a:stretch>
            <a:fillRect/>
          </a:stretch>
        </p:blipFill>
        <p:spPr>
          <a:xfrm>
            <a:off x="389255" y="1012825"/>
            <a:ext cx="11389995" cy="57689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
            <a:ext cx="10515600" cy="838200"/>
          </a:xfrm>
        </p:spPr>
        <p:txBody>
          <a:bodyPr anchor="ctr">
            <a:normAutofit/>
          </a:bodyPr>
          <a:lstStyle/>
          <a:p>
            <a:r>
              <a:rPr lang="en-US" sz="4000" b="1" dirty="0"/>
              <a:t>References</a:t>
            </a:r>
            <a:endParaRPr lang="en-US" b="1" dirty="0"/>
          </a:p>
        </p:txBody>
      </p:sp>
      <p:sp>
        <p:nvSpPr>
          <p:cNvPr id="2" name="Content Placeholder 1"/>
          <p:cNvSpPr/>
          <p:nvPr>
            <p:ph idx="1"/>
          </p:nvPr>
        </p:nvSpPr>
        <p:spPr>
          <a:xfrm>
            <a:off x="184785" y="893445"/>
            <a:ext cx="11920855" cy="5855335"/>
          </a:xfrm>
        </p:spPr>
        <p:txBody>
          <a:bodyPr>
            <a:noAutofit/>
          </a:bodyPr>
          <a:p>
            <a:pPr marL="0" lvl="0" indent="0" algn="just">
              <a:lnSpc>
                <a:spcPct val="150000"/>
              </a:lnSpc>
              <a:spcBef>
                <a:spcPts val="0"/>
              </a:spcBef>
              <a:spcAft>
                <a:spcPts val="0"/>
              </a:spcAft>
              <a:buNone/>
            </a:pPr>
            <a:r>
              <a:rPr lang="en-US" sz="1800" dirty="0">
                <a:latin typeface="Trebuchet MS" panose="020B0603020202020204"/>
                <a:ea typeface="Trebuchet MS" panose="020B0603020202020204"/>
                <a:cs typeface="Trebuchet MS" panose="020B0603020202020204"/>
                <a:sym typeface="Trebuchet MS" panose="020B0603020202020204"/>
              </a:rPr>
              <a:t>[1] D. Zhao, B. Yang, Y. Li, and H. Zhang, "Replay Attack Detection for Cyber-Physical Control Systems: A Dynamical Delay Estimation Method," IEEE Transactions on Industrial Electronics, vol. 71, no. 6, pp. 6263-6273, Jun. 2024, </a:t>
            </a:r>
            <a:r>
              <a:rPr lang="en-US" sz="1800" dirty="0" err="1">
                <a:latin typeface="Trebuchet MS" panose="020B0603020202020204"/>
                <a:ea typeface="Trebuchet MS" panose="020B0603020202020204"/>
                <a:cs typeface="Trebuchet MS" panose="020B0603020202020204"/>
                <a:sym typeface="Trebuchet MS" panose="020B0603020202020204"/>
              </a:rPr>
              <a:t>doi</a:t>
            </a:r>
            <a:r>
              <a:rPr lang="en-US" sz="1800" dirty="0">
                <a:latin typeface="Trebuchet MS" panose="020B0603020202020204"/>
                <a:ea typeface="Trebuchet MS" panose="020B0603020202020204"/>
                <a:cs typeface="Trebuchet MS" panose="020B0603020202020204"/>
                <a:sym typeface="Trebuchet MS" panose="020B0603020202020204"/>
              </a:rPr>
              <a:t>: 10.1109/TIE.2024.3406859.</a:t>
            </a:r>
            <a:endParaRPr lang="en-US" sz="1800" dirty="0">
              <a:latin typeface="Trebuchet MS" panose="020B0603020202020204"/>
              <a:ea typeface="Trebuchet MS" panose="020B0603020202020204"/>
              <a:cs typeface="Trebuchet MS" panose="020B0603020202020204"/>
              <a:sym typeface="Trebuchet MS" panose="020B0603020202020204"/>
            </a:endParaRPr>
          </a:p>
          <a:p>
            <a:pPr marL="0" lvl="0" indent="0" algn="just">
              <a:lnSpc>
                <a:spcPct val="150000"/>
              </a:lnSpc>
              <a:spcBef>
                <a:spcPts val="0"/>
              </a:spcBef>
              <a:spcAft>
                <a:spcPts val="0"/>
              </a:spcAft>
              <a:buNone/>
            </a:pPr>
            <a:r>
              <a:rPr lang="en-US" sz="1800" dirty="0">
                <a:latin typeface="Trebuchet MS" panose="020B0603020202020204"/>
                <a:ea typeface="Trebuchet MS" panose="020B0603020202020204"/>
                <a:cs typeface="Trebuchet MS" panose="020B0603020202020204"/>
                <a:sym typeface="Trebuchet MS" panose="020B0603020202020204"/>
              </a:rPr>
              <a:t>[2] S. Gupta and T. S. Gopi, "Anomaly Detection in Surveillance Videos Using Hierarchical Temporal Memory," in Proc. 24th International Conference on Pattern Recognition (ICPR), pp. 1234–1239, 2018.</a:t>
            </a:r>
            <a:endParaRPr lang="en-US" sz="1800" dirty="0">
              <a:latin typeface="Trebuchet MS" panose="020B0603020202020204"/>
              <a:ea typeface="Trebuchet MS" panose="020B0603020202020204"/>
              <a:cs typeface="Trebuchet MS" panose="020B0603020202020204"/>
              <a:sym typeface="Trebuchet MS" panose="020B0603020202020204"/>
            </a:endParaRPr>
          </a:p>
          <a:p>
            <a:pPr marL="0" lvl="0" indent="0" algn="just">
              <a:lnSpc>
                <a:spcPct val="150000"/>
              </a:lnSpc>
              <a:spcBef>
                <a:spcPts val="0"/>
              </a:spcBef>
              <a:spcAft>
                <a:spcPts val="0"/>
              </a:spcAft>
              <a:buNone/>
            </a:pPr>
            <a:r>
              <a:rPr lang="en-US" sz="1800" dirty="0">
                <a:latin typeface="Trebuchet MS" panose="020B0603020202020204"/>
                <a:ea typeface="Trebuchet MS" panose="020B0603020202020204"/>
                <a:cs typeface="Trebuchet MS" panose="020B0603020202020204"/>
                <a:sym typeface="Trebuchet MS" panose="020B0603020202020204"/>
              </a:rPr>
              <a:t>[3] A. Patel and M. Z. A. Khan, "Optimal Chi-squared Detector of Replay Attacks on Cyber-Physical Systems," in Proc. 2021 9th Int. Conf. Systems and Control (ICSC), Caen, France, 2021, pp. 338–343. DOI:10.1109/ICSC50472.2021.9666502.</a:t>
            </a:r>
            <a:endParaRPr lang="en-US" sz="1800" dirty="0">
              <a:latin typeface="Trebuchet MS" panose="020B0603020202020204"/>
              <a:ea typeface="Trebuchet MS" panose="020B0603020202020204"/>
              <a:cs typeface="Trebuchet MS" panose="020B0603020202020204"/>
              <a:sym typeface="Trebuchet MS" panose="020B0603020202020204"/>
            </a:endParaRPr>
          </a:p>
          <a:p>
            <a:pPr marL="0" lvl="0" indent="0" algn="just">
              <a:lnSpc>
                <a:spcPct val="150000"/>
              </a:lnSpc>
              <a:spcBef>
                <a:spcPts val="0"/>
              </a:spcBef>
              <a:spcAft>
                <a:spcPts val="0"/>
              </a:spcAft>
              <a:buNone/>
            </a:pPr>
            <a:r>
              <a:rPr lang="en-US" sz="1800" dirty="0">
                <a:latin typeface="Trebuchet MS" panose="020B0603020202020204"/>
                <a:ea typeface="Trebuchet MS" panose="020B0603020202020204"/>
                <a:cs typeface="Trebuchet MS" panose="020B0603020202020204"/>
                <a:sym typeface="Trebuchet MS" panose="020B0603020202020204"/>
              </a:rPr>
              <a:t>[4] V. </a:t>
            </a:r>
            <a:r>
              <a:rPr lang="en-US" sz="1800" dirty="0" err="1">
                <a:latin typeface="Trebuchet MS" panose="020B0603020202020204"/>
                <a:ea typeface="Trebuchet MS" panose="020B0603020202020204"/>
                <a:cs typeface="Trebuchet MS" panose="020B0603020202020204"/>
                <a:sym typeface="Trebuchet MS" panose="020B0603020202020204"/>
              </a:rPr>
              <a:t>Monakhov</a:t>
            </a:r>
            <a:r>
              <a:rPr lang="en-US" sz="1800" dirty="0">
                <a:latin typeface="Trebuchet MS" panose="020B0603020202020204"/>
                <a:ea typeface="Trebuchet MS" panose="020B0603020202020204"/>
                <a:cs typeface="Trebuchet MS" panose="020B0603020202020204"/>
                <a:sym typeface="Trebuchet MS" panose="020B0603020202020204"/>
              </a:rPr>
              <a:t> and V. </a:t>
            </a:r>
            <a:r>
              <a:rPr lang="en-US" sz="1800" dirty="0" err="1">
                <a:latin typeface="Trebuchet MS" panose="020B0603020202020204"/>
                <a:ea typeface="Trebuchet MS" panose="020B0603020202020204"/>
                <a:cs typeface="Trebuchet MS" panose="020B0603020202020204"/>
                <a:sym typeface="Trebuchet MS" panose="020B0603020202020204"/>
              </a:rPr>
              <a:t>Kulyukin</a:t>
            </a:r>
            <a:r>
              <a:rPr lang="en-US" sz="1800" dirty="0">
                <a:latin typeface="Trebuchet MS" panose="020B0603020202020204"/>
                <a:ea typeface="Trebuchet MS" panose="020B0603020202020204"/>
                <a:cs typeface="Trebuchet MS" panose="020B0603020202020204"/>
                <a:sym typeface="Trebuchet MS" panose="020B0603020202020204"/>
              </a:rPr>
              <a:t>, "Grid HTM: Hierarchical Temporal Memory for Anomaly Detection in Videos," </a:t>
            </a:r>
            <a:r>
              <a:rPr lang="en-US" sz="1800" dirty="0" err="1">
                <a:latin typeface="Trebuchet MS" panose="020B0603020202020204"/>
                <a:ea typeface="Trebuchet MS" panose="020B0603020202020204"/>
                <a:cs typeface="Trebuchet MS" panose="020B0603020202020204"/>
                <a:sym typeface="Trebuchet MS" panose="020B0603020202020204"/>
              </a:rPr>
              <a:t>arXiv</a:t>
            </a:r>
            <a:r>
              <a:rPr lang="en-US" sz="1800" dirty="0">
                <a:latin typeface="Trebuchet MS" panose="020B0603020202020204"/>
                <a:ea typeface="Trebuchet MS" panose="020B0603020202020204"/>
                <a:cs typeface="Trebuchet MS" panose="020B0603020202020204"/>
                <a:sym typeface="Trebuchet MS" panose="020B0603020202020204"/>
              </a:rPr>
              <a:t> preprint arXiv:2205.15407, 2022. [Online]. Available: </a:t>
            </a:r>
            <a:r>
              <a:rPr lang="en-US" sz="1800" dirty="0">
                <a:latin typeface="Trebuchet MS" panose="020B0603020202020204"/>
                <a:ea typeface="Trebuchet MS" panose="020B0603020202020204"/>
                <a:cs typeface="Trebuchet MS" panose="020B0603020202020204"/>
                <a:sym typeface="Trebuchet MS" panose="020B0603020202020204"/>
                <a:hlinkClick r:id="rId1"/>
              </a:rPr>
              <a:t>https://arxiv.org/abs/2205.15407</a:t>
            </a:r>
            <a:endParaRPr lang="en-US" sz="1800" dirty="0">
              <a:latin typeface="Trebuchet MS" panose="020B0603020202020204"/>
              <a:ea typeface="Trebuchet MS" panose="020B0603020202020204"/>
              <a:cs typeface="Trebuchet MS" panose="020B0603020202020204"/>
              <a:sym typeface="Trebuchet MS" panose="020B0603020202020204"/>
            </a:endParaRPr>
          </a:p>
          <a:p>
            <a:pPr marL="0" lvl="0" indent="0">
              <a:lnSpc>
                <a:spcPct val="150000"/>
              </a:lnSpc>
              <a:spcBef>
                <a:spcPts val="0"/>
              </a:spcBef>
              <a:spcAft>
                <a:spcPts val="0"/>
              </a:spcAft>
              <a:buNone/>
            </a:pPr>
            <a:r>
              <a:rPr lang="en-US" sz="1800" dirty="0">
                <a:latin typeface="Trebuchet MS" panose="020B0603020202020204"/>
                <a:ea typeface="Trebuchet MS" panose="020B0603020202020204"/>
                <a:cs typeface="Trebuchet MS" panose="020B0603020202020204"/>
                <a:sym typeface="Trebuchet MS" panose="020B0603020202020204"/>
              </a:rPr>
              <a:t>[5] </a:t>
            </a:r>
            <a:r>
              <a:rPr lang="en-US" sz="1800" dirty="0" err="1">
                <a:latin typeface="Trebuchet MS" panose="020B0603020202020204"/>
                <a:ea typeface="Trebuchet MS" panose="020B0603020202020204"/>
                <a:cs typeface="Trebuchet MS" panose="020B0603020202020204"/>
                <a:sym typeface="Trebuchet MS" panose="020B0603020202020204"/>
              </a:rPr>
              <a:t>Numenta</a:t>
            </a:r>
            <a:r>
              <a:rPr lang="en-US" sz="1800" dirty="0">
                <a:latin typeface="Trebuchet MS" panose="020B0603020202020204"/>
                <a:ea typeface="Trebuchet MS" panose="020B0603020202020204"/>
                <a:cs typeface="Trebuchet MS" panose="020B0603020202020204"/>
                <a:sym typeface="Trebuchet MS" panose="020B0603020202020204"/>
              </a:rPr>
              <a:t>, Inc., "The Science of Anomaly Detection: How HTM Enables Anomaly Detection in Streaming Data," </a:t>
            </a:r>
            <a:r>
              <a:rPr lang="en-US" sz="1800" dirty="0" err="1">
                <a:latin typeface="Trebuchet MS" panose="020B0603020202020204"/>
                <a:ea typeface="Trebuchet MS" panose="020B0603020202020204"/>
                <a:cs typeface="Trebuchet MS" panose="020B0603020202020204"/>
                <a:sym typeface="Trebuchet MS" panose="020B0603020202020204"/>
              </a:rPr>
              <a:t>Numenta</a:t>
            </a:r>
            <a:r>
              <a:rPr lang="en-US" sz="1800" dirty="0">
                <a:latin typeface="Trebuchet MS" panose="020B0603020202020204"/>
                <a:ea typeface="Trebuchet MS" panose="020B0603020202020204"/>
                <a:cs typeface="Trebuchet MS" panose="020B0603020202020204"/>
                <a:sym typeface="Trebuchet MS" panose="020B0603020202020204"/>
              </a:rPr>
              <a:t> White Paper, 2019. [Online]. Available: https://www.numenta.com/assets/pdf/whitepapers/Numenta%20White%20Paper%20-%20Science%20of%20Anomaly%20Detection.pdf</a:t>
            </a:r>
            <a:endParaRPr lang="en-US" sz="1800" dirty="0">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65501" y="2971800"/>
            <a:ext cx="3164392" cy="830997"/>
          </a:xfrm>
          <a:prstGeom prst="rect">
            <a:avLst/>
          </a:prstGeom>
        </p:spPr>
        <p:txBody>
          <a:bodyPr wrap="none">
            <a:spAutoFit/>
          </a:bodyPr>
          <a:lstStyle/>
          <a:p>
            <a:pPr algn="r"/>
            <a:r>
              <a:rPr lang="en-US" sz="4800" b="1" dirty="0">
                <a:solidFill>
                  <a:srgbClr val="FF0000"/>
                </a:solidFill>
                <a:latin typeface="Trebuchet MS" panose="020B0603020202020204" pitchFamily="34" charset="0"/>
              </a:rPr>
              <a:t>Thank You</a:t>
            </a:r>
            <a:endParaRPr lang="en-US" sz="4800" b="1" dirty="0">
              <a:solidFill>
                <a:srgbClr val="FF0000"/>
              </a:solidFill>
              <a:latin typeface="Trebuchet MS" panose="020B06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288530" cy="838200"/>
          </a:xfrm>
        </p:spPr>
        <p:txBody>
          <a:bodyPr/>
          <a:lstStyle/>
          <a:p>
            <a:r>
              <a:rPr lang="en-IN" b="1" dirty="0">
                <a:solidFill>
                  <a:srgbClr val="FF0000"/>
                </a:solidFill>
              </a:rPr>
              <a:t>Summary of Requirements </a:t>
            </a:r>
            <a:endParaRPr lang="en-IN" b="1" dirty="0">
              <a:solidFill>
                <a:srgbClr val="FF0000"/>
              </a:solidFill>
            </a:endParaRPr>
          </a:p>
        </p:txBody>
      </p:sp>
      <p:sp>
        <p:nvSpPr>
          <p:cNvPr id="3" name="Content Placeholder 2"/>
          <p:cNvSpPr>
            <a:spLocks noGrp="1"/>
          </p:cNvSpPr>
          <p:nvPr>
            <p:ph idx="1"/>
          </p:nvPr>
        </p:nvSpPr>
        <p:spPr>
          <a:xfrm>
            <a:off x="381000" y="1143000"/>
            <a:ext cx="11430000" cy="5410200"/>
          </a:xfrm>
        </p:spPr>
        <p:txBody>
          <a:bodyPr>
            <a:normAutofit/>
          </a:bodyPr>
          <a:lstStyle/>
          <a:p>
            <a:pPr algn="just">
              <a:lnSpc>
                <a:spcPct val="170000"/>
              </a:lnSpc>
            </a:pPr>
            <a:r>
              <a:rPr lang="en-US" sz="2000" b="1" dirty="0"/>
              <a:t>Simulation: </a:t>
            </a:r>
            <a:r>
              <a:rPr lang="en-US" sz="2000" dirty="0"/>
              <a:t>Generate realistic replay attacks by switching RTSP streams based on motion intensity.</a:t>
            </a:r>
            <a:endParaRPr lang="en-US" sz="2000" dirty="0"/>
          </a:p>
          <a:p>
            <a:pPr algn="just">
              <a:lnSpc>
                <a:spcPct val="170000"/>
              </a:lnSpc>
            </a:pPr>
            <a:r>
              <a:rPr lang="en-US" sz="2000" b="1" dirty="0"/>
              <a:t>Preprocessing: </a:t>
            </a:r>
            <a:r>
              <a:rPr lang="en-US" sz="2000" dirty="0"/>
              <a:t>Convert live video into Sparse Distributed Representations (SDRs) using optical flow.</a:t>
            </a:r>
            <a:endParaRPr lang="en-US" sz="2000" dirty="0"/>
          </a:p>
          <a:p>
            <a:pPr algn="just">
              <a:lnSpc>
                <a:spcPct val="170000"/>
              </a:lnSpc>
            </a:pPr>
            <a:r>
              <a:rPr lang="en-US" sz="2000" b="1" dirty="0"/>
              <a:t>Detection: </a:t>
            </a:r>
            <a:r>
              <a:rPr lang="en-US" sz="2000" dirty="0"/>
              <a:t>Utilize Hierarchical Temporal Memory (HTM) to predict sequences and score anomalies in real-time.</a:t>
            </a:r>
            <a:endParaRPr lang="en-US" sz="2000" dirty="0"/>
          </a:p>
          <a:p>
            <a:pPr algn="just">
              <a:lnSpc>
                <a:spcPct val="170000"/>
              </a:lnSpc>
            </a:pPr>
            <a:r>
              <a:rPr lang="en-US" sz="2000" b="1" dirty="0"/>
              <a:t>Mitigation: </a:t>
            </a:r>
            <a:r>
              <a:rPr lang="en-US" sz="2000" dirty="0"/>
              <a:t>Implement a "Gatekeeper" to store SHA-256 hashes of trusted frames and block anomalies.</a:t>
            </a:r>
            <a:endParaRPr lang="en-US" sz="2000" dirty="0"/>
          </a:p>
          <a:p>
            <a:pPr algn="just">
              <a:lnSpc>
                <a:spcPct val="170000"/>
              </a:lnSpc>
            </a:pPr>
            <a:r>
              <a:rPr lang="en-US" sz="2000" b="1" dirty="0"/>
              <a:t>Alerting: </a:t>
            </a:r>
            <a:r>
              <a:rPr lang="en-US" sz="2000" dirty="0"/>
              <a:t>Provide immediate logs and a dashboard interface for administrative monitoring.</a:t>
            </a:r>
            <a:endParaRPr lang="en-US" sz="2000" dirty="0"/>
          </a:p>
          <a:p>
            <a:pPr algn="just">
              <a:lnSpc>
                <a:spcPct val="170000"/>
              </a:lnSpc>
            </a:pPr>
            <a:r>
              <a:rPr lang="en-US" sz="2000" b="1" dirty="0"/>
              <a:t>Performance: </a:t>
            </a:r>
            <a:r>
              <a:rPr lang="en-US" sz="2000" dirty="0"/>
              <a:t>Ensure real-time operation (Low Latency) with high reliability.</a:t>
            </a:r>
            <a:endParaRPr lang="en-US" sz="2000" dirty="0"/>
          </a:p>
          <a:p>
            <a:pPr algn="just">
              <a:lnSpc>
                <a:spcPct val="170000"/>
              </a:lnSpc>
            </a:pPr>
            <a:r>
              <a:rPr lang="en-US" sz="2000" b="1" dirty="0"/>
              <a:t>Scalability &amp; Portability: </a:t>
            </a:r>
            <a:r>
              <a:rPr lang="en-US" sz="2000" dirty="0"/>
              <a:t>Modular design deployable on Linux/Windows environments.</a:t>
            </a:r>
            <a:endParaRPr lang="en-IN"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2971800" cy="838200"/>
          </a:xfrm>
        </p:spPr>
        <p:txBody>
          <a:bodyPr/>
          <a:lstStyle/>
          <a:p>
            <a:r>
              <a:rPr lang="en-IN" b="1" dirty="0">
                <a:solidFill>
                  <a:srgbClr val="FF0000"/>
                </a:solidFill>
              </a:rPr>
              <a:t>Background</a:t>
            </a:r>
            <a:endParaRPr lang="en-IN" b="1" dirty="0">
              <a:solidFill>
                <a:srgbClr val="FF0000"/>
              </a:solidFill>
            </a:endParaRPr>
          </a:p>
        </p:txBody>
      </p:sp>
      <p:graphicFrame>
        <p:nvGraphicFramePr>
          <p:cNvPr id="5" name="Content Placeholder 4"/>
          <p:cNvGraphicFramePr>
            <a:graphicFrameLocks noGrp="1"/>
          </p:cNvGraphicFramePr>
          <p:nvPr>
            <p:ph idx="1"/>
          </p:nvPr>
        </p:nvGraphicFramePr>
        <p:xfrm>
          <a:off x="838200" y="1600200"/>
          <a:ext cx="10515597" cy="4211320"/>
        </p:xfrm>
        <a:graphic>
          <a:graphicData uri="http://schemas.openxmlformats.org/drawingml/2006/table">
            <a:tbl>
              <a:tblPr firstRow="1" bandRow="1">
                <a:tableStyleId>{5C22544A-7EE6-4342-B048-85BDC9FD1C3A}</a:tableStyleId>
              </a:tblPr>
              <a:tblGrid>
                <a:gridCol w="3505199"/>
                <a:gridCol w="3505199"/>
                <a:gridCol w="3505199"/>
              </a:tblGrid>
              <a:tr h="370840">
                <a:tc>
                  <a:txBody>
                    <a:bodyPr/>
                    <a:lstStyle/>
                    <a:p>
                      <a:pPr algn="ctr"/>
                      <a:r>
                        <a:rPr lang="en-IN" dirty="0"/>
                        <a:t>Approach</a:t>
                      </a:r>
                      <a:endParaRPr lang="en-IN" dirty="0"/>
                    </a:p>
                  </a:txBody>
                  <a:tcPr/>
                </a:tc>
                <a:tc>
                  <a:txBody>
                    <a:bodyPr/>
                    <a:lstStyle/>
                    <a:p>
                      <a:pPr algn="ctr"/>
                      <a:r>
                        <a:rPr lang="en-IN" dirty="0"/>
                        <a:t>Strengths</a:t>
                      </a:r>
                      <a:endParaRPr lang="en-IN" dirty="0"/>
                    </a:p>
                  </a:txBody>
                  <a:tcPr/>
                </a:tc>
                <a:tc>
                  <a:txBody>
                    <a:bodyPr/>
                    <a:lstStyle/>
                    <a:p>
                      <a:pPr algn="ctr"/>
                      <a:r>
                        <a:rPr lang="en-IN" dirty="0"/>
                        <a:t>Weaknesses/Gaps</a:t>
                      </a:r>
                      <a:endParaRPr lang="en-IN"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Deep Learning (CNN, LSTM, Autoencoder)</a:t>
                      </a:r>
                      <a:endParaRPr lang="en-US"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High accuracy for spatial and some temporal anomalies. Learns complex patterns. Scales well to big datasets.</a:t>
                      </a:r>
                      <a:endParaRPr lang="en-US"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Requires large labeled datasets. High compute cost. Fails on context-based replay attacks (normal frames at wrong time). Not interpretable.</a:t>
                      </a:r>
                      <a:endParaRPr lang="en-US" sz="1800" kern="1200" dirty="0">
                        <a:solidFill>
                          <a:schemeClr val="dk1"/>
                        </a:solidFill>
                        <a:effectLst/>
                        <a:latin typeface="+mn-lt"/>
                        <a:ea typeface="+mn-ea"/>
                        <a:cs typeface="+mn-cs"/>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kern="1200" dirty="0">
                          <a:solidFill>
                            <a:schemeClr val="dk1"/>
                          </a:solidFill>
                          <a:effectLst/>
                          <a:latin typeface="+mn-lt"/>
                          <a:ea typeface="+mn-ea"/>
                          <a:cs typeface="+mn-cs"/>
                        </a:rPr>
                        <a:t>Video Hashing &amp; Watermarking</a:t>
                      </a:r>
                      <a:endParaRPr lang="en-IN"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Strong for detecting content duplication and classical tampering. Can verify source fidelity.</a:t>
                      </a:r>
                      <a:endParaRPr lang="en-US"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Ineffective for replay attacks using previously recorded normal footage. Needs video modification or prior knowledge. Not real-time.</a:t>
                      </a:r>
                      <a:endParaRPr lang="en-US" sz="1800" kern="1200" dirty="0">
                        <a:solidFill>
                          <a:schemeClr val="dk1"/>
                        </a:solidFill>
                        <a:effectLst/>
                        <a:latin typeface="+mn-lt"/>
                        <a:ea typeface="+mn-ea"/>
                        <a:cs typeface="+mn-cs"/>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kern="1200" dirty="0">
                          <a:solidFill>
                            <a:schemeClr val="dk1"/>
                          </a:solidFill>
                          <a:effectLst/>
                          <a:latin typeface="+mn-lt"/>
                          <a:ea typeface="+mn-ea"/>
                          <a:cs typeface="+mn-cs"/>
                        </a:rPr>
                        <a:t>HTM / Grid HTM-Based Methods</a:t>
                      </a:r>
                      <a:endParaRPr lang="en-IN"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Excellent unsupervised modeling of temporal context and sequence anomalies. Efficient, incremental, interpretable.</a:t>
                      </a:r>
                      <a:endParaRPr lang="en-US"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Prior work focuses on general anomaly detection in video/time-series; not specifically replay attack detection for surveillance videos.</a:t>
                      </a:r>
                      <a:endParaRPr lang="en-US" sz="1800" kern="1200" dirty="0">
                        <a:solidFill>
                          <a:schemeClr val="dk1"/>
                        </a:solidFill>
                        <a:effectLst/>
                        <a:latin typeface="+mn-lt"/>
                        <a:ea typeface="+mn-ea"/>
                        <a:cs typeface="+mn-cs"/>
                      </a:endParaRP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Design Details</a:t>
            </a:r>
            <a:endParaRPr lang="en-IN" b="1" dirty="0">
              <a:solidFill>
                <a:srgbClr val="FF0000"/>
              </a:solidFill>
            </a:endParaRPr>
          </a:p>
        </p:txBody>
      </p:sp>
      <p:sp>
        <p:nvSpPr>
          <p:cNvPr id="3" name="Content Placeholder 2"/>
          <p:cNvSpPr>
            <a:spLocks noGrp="1"/>
          </p:cNvSpPr>
          <p:nvPr>
            <p:ph idx="1"/>
          </p:nvPr>
        </p:nvSpPr>
        <p:spPr>
          <a:xfrm>
            <a:off x="237490" y="955040"/>
            <a:ext cx="11116310" cy="5222240"/>
          </a:xfrm>
        </p:spPr>
        <p:txBody>
          <a:bodyPr>
            <a:normAutofit fontScale="70000"/>
          </a:bodyPr>
          <a:lstStyle/>
          <a:p>
            <a:pPr>
              <a:buFont typeface="Arial" panose="020B0604020202020204" pitchFamily="34" charset="0"/>
              <a:buChar char="•"/>
            </a:pPr>
            <a:r>
              <a:rPr lang="en-US" altLang="en-US"/>
              <a:t>Input Module: Accepts live or recorded CCTV video streams for analysis.</a:t>
            </a:r>
            <a:endParaRPr lang="en-US" altLang="en-US"/>
          </a:p>
          <a:p>
            <a:pPr>
              <a:buFont typeface="Arial" panose="020B0604020202020204" pitchFamily="34" charset="0"/>
              <a:buChar char="•"/>
            </a:pPr>
            <a:r>
              <a:rPr lang="en-US" altLang="en-US"/>
              <a:t>Optical Flow Extraction: Calculates motion vectors between consecutive frames to capture movement patterns.</a:t>
            </a:r>
            <a:endParaRPr lang="en-US" altLang="en-US"/>
          </a:p>
          <a:p>
            <a:pPr>
              <a:buFont typeface="Arial" panose="020B0604020202020204" pitchFamily="34" charset="0"/>
              <a:buChar char="•"/>
            </a:pPr>
            <a:r>
              <a:rPr lang="en-US" altLang="en-US"/>
              <a:t>SDR Encoding: Converts optical flow data into Sparse Distributed Representations (SDRs) suitable for HTM processing.</a:t>
            </a:r>
            <a:endParaRPr lang="en-US" altLang="en-US"/>
          </a:p>
          <a:p>
            <a:pPr>
              <a:buFont typeface="Arial" panose="020B0604020202020204" pitchFamily="34" charset="0"/>
              <a:buChar char="•"/>
            </a:pPr>
            <a:r>
              <a:rPr lang="en-US" altLang="en-US"/>
              <a:t>HTM Anomaly Detection: Learns temporal motion sequences and generates real-time anomaly scores when deviations occur.</a:t>
            </a:r>
            <a:endParaRPr lang="en-US" altLang="en-US"/>
          </a:p>
          <a:p>
            <a:pPr>
              <a:buFont typeface="Arial" panose="020B0604020202020204" pitchFamily="34" charset="0"/>
              <a:buChar char="•"/>
            </a:pPr>
            <a:r>
              <a:rPr lang="en-US" altLang="en-US"/>
              <a:t>Perpetual Hashing: Continuously generates hash values for each frame to detect repeated or tampered content, even under minor variations.</a:t>
            </a:r>
            <a:endParaRPr lang="en-US" altLang="en-US"/>
          </a:p>
          <a:p>
            <a:pPr>
              <a:buFont typeface="Arial" panose="020B0604020202020204" pitchFamily="34" charset="0"/>
              <a:buChar char="•"/>
            </a:pPr>
            <a:r>
              <a:rPr lang="en-US" altLang="en-US"/>
              <a:t>Alert Generation Logic: Combines HTM anomaly scores and hash matches using adaptive thresholds and persistence logic to trigger reliable alerts.</a:t>
            </a:r>
            <a:endParaRPr lang="en-US" altLang="en-US"/>
          </a:p>
          <a:p>
            <a:pPr>
              <a:buFont typeface="Arial" panose="020B0604020202020204" pitchFamily="34" charset="0"/>
              <a:buChar char="•"/>
            </a:pPr>
            <a:r>
              <a:rPr lang="en-US" altLang="en-US"/>
              <a:t>Logging and Reporting: Records frame-wise anomaly scores, hash values, and alert status for post-event analysis.</a:t>
            </a:r>
            <a:endParaRPr lang="en-US" altLang="en-US"/>
          </a:p>
          <a:p>
            <a:pPr>
              <a:buFont typeface="Arial" panose="020B0604020202020204" pitchFamily="34" charset="0"/>
              <a:buChar char="•"/>
            </a:pPr>
            <a:r>
              <a:rPr lang="en-US" altLang="en-US"/>
              <a:t>Modular Implementation: Developed in Python with separate modules for preprocessing, inference, hashing, and alert management, ensuring scalability and ease of integration.</a:t>
            </a: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Model Architecture</a:t>
            </a:r>
            <a:endParaRPr lang="en-US" b="1"/>
          </a:p>
        </p:txBody>
      </p:sp>
      <p:pic>
        <p:nvPicPr>
          <p:cNvPr id="4" name="Content Placeholder 3"/>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514600" y="914400"/>
            <a:ext cx="6005195" cy="59093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
            <a:ext cx="10515600" cy="838200"/>
          </a:xfrm>
        </p:spPr>
        <p:txBody>
          <a:bodyPr/>
          <a:p>
            <a:r>
              <a:rPr lang="en-US" b="1" dirty="0">
                <a:sym typeface="Trebuchet MS" panose="020B0603020202020204"/>
              </a:rPr>
              <a:t>Details of the approach- benefits/drawbacks</a:t>
            </a:r>
            <a:endParaRPr lang="en-US" b="1"/>
          </a:p>
        </p:txBody>
      </p:sp>
      <p:sp>
        <p:nvSpPr>
          <p:cNvPr id="3" name="Content Placeholder 2"/>
          <p:cNvSpPr>
            <a:spLocks noGrp="1"/>
          </p:cNvSpPr>
          <p:nvPr>
            <p:ph idx="1"/>
          </p:nvPr>
        </p:nvSpPr>
        <p:spPr>
          <a:xfrm>
            <a:off x="135890" y="1024255"/>
            <a:ext cx="11717655" cy="5153025"/>
          </a:xfrm>
        </p:spPr>
        <p:txBody>
          <a:bodyPr/>
          <a:p>
            <a:pPr marL="0" indent="0" algn="just">
              <a:buNone/>
            </a:pPr>
            <a:r>
              <a:rPr lang="en-US" altLang="en-US"/>
              <a:t>This project adopts a hybrid detection framework combining Hierarchical Temporal Memory (HTM) for motion anomaly detection and perpetual hashing for content verification in CCTV footage. The pipeline begins with optical flow extraction to capture motion between frames. These motion vectors are encoded into Sparse Distributed Representations (SDRs) and processed by HTM, which learns temporal patterns and flags deviations as anomalies. Simultaneously, perpetual hashing generates consistent hash values for each frame, enabling the detection of repeated or tampered content even under minor visual changes. An alert logic module fuses HTM scores and hash matches using adaptive thresholds and persistence logic to trigger reliable alerts.</a:t>
            </a: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Benefits and Drawback</a:t>
            </a:r>
            <a:endParaRPr lang="en-US" b="1"/>
          </a:p>
        </p:txBody>
      </p:sp>
      <p:sp>
        <p:nvSpPr>
          <p:cNvPr id="3" name="Content Placeholder 2"/>
          <p:cNvSpPr>
            <a:spLocks noGrp="1"/>
          </p:cNvSpPr>
          <p:nvPr>
            <p:ph idx="1"/>
          </p:nvPr>
        </p:nvSpPr>
        <p:spPr>
          <a:xfrm>
            <a:off x="93980" y="924560"/>
            <a:ext cx="11259820" cy="5252720"/>
          </a:xfrm>
        </p:spPr>
        <p:txBody>
          <a:bodyPr>
            <a:normAutofit/>
          </a:bodyPr>
          <a:p>
            <a:pPr marL="0" indent="0">
              <a:buNone/>
            </a:pPr>
            <a:r>
              <a:rPr lang="en-US"/>
              <a:t>Benefits:</a:t>
            </a:r>
            <a:endParaRPr lang="en-US"/>
          </a:p>
          <a:p>
            <a:pPr algn="just">
              <a:buFont typeface="Arial" panose="020B0604020202020204" pitchFamily="34" charset="0"/>
              <a:buChar char="•"/>
            </a:pPr>
            <a:r>
              <a:rPr lang="en-US" altLang="en-US" sz="1800"/>
              <a:t>Unsupervised Learning: HTM does not require labeled data, making it adaptable to new environments.</a:t>
            </a:r>
            <a:endParaRPr lang="en-US" altLang="en-US" sz="1800"/>
          </a:p>
          <a:p>
            <a:pPr algn="just">
              <a:buFont typeface="Arial" panose="020B0604020202020204" pitchFamily="34" charset="0"/>
              <a:buChar char="•"/>
            </a:pPr>
            <a:r>
              <a:rPr lang="en-US" altLang="en-US" sz="1800"/>
              <a:t>Robust Replay Detection: Perpetual hashing detects repeated content even with slight modifications or compression.</a:t>
            </a:r>
            <a:endParaRPr lang="en-US" altLang="en-US" sz="1800"/>
          </a:p>
          <a:p>
            <a:pPr algn="just">
              <a:buFont typeface="Arial" panose="020B0604020202020204" pitchFamily="34" charset="0"/>
              <a:buChar char="•"/>
            </a:pPr>
            <a:r>
              <a:rPr lang="en-US" altLang="en-US" sz="1800"/>
              <a:t>Low False Positives: Adaptive thresholding and persistence logic improve alert accuracy.</a:t>
            </a:r>
            <a:endParaRPr lang="en-US" altLang="en-US" sz="1800"/>
          </a:p>
          <a:p>
            <a:pPr algn="just">
              <a:buFont typeface="Arial" panose="020B0604020202020204" pitchFamily="34" charset="0"/>
              <a:buChar char="•"/>
            </a:pPr>
            <a:r>
              <a:rPr lang="en-US" altLang="en-US" sz="1800"/>
              <a:t>Modular Design: Easy to scale or integrate with existing CCTV infrastructure.</a:t>
            </a:r>
            <a:endParaRPr lang="en-US" altLang="en-US" sz="1800"/>
          </a:p>
          <a:p>
            <a:pPr algn="just">
              <a:buFont typeface="Arial" panose="020B0604020202020204" pitchFamily="34" charset="0"/>
              <a:buChar char="•"/>
            </a:pPr>
            <a:endParaRPr lang="en-US" altLang="en-US" sz="1800"/>
          </a:p>
          <a:p>
            <a:pPr marL="0" indent="0" algn="just">
              <a:buFont typeface="Arial" panose="020B0604020202020204" pitchFamily="34" charset="0"/>
              <a:buNone/>
            </a:pPr>
            <a:r>
              <a:rPr lang="en-US" altLang="en-US"/>
              <a:t>Drawbacks:</a:t>
            </a:r>
            <a:endParaRPr lang="en-US" altLang="en-US"/>
          </a:p>
          <a:p>
            <a:pPr algn="just">
              <a:buFont typeface="Arial" panose="020B0604020202020204" pitchFamily="34" charset="0"/>
              <a:buChar char="•"/>
            </a:pPr>
            <a:r>
              <a:rPr lang="en-US" altLang="en-US" sz="1800"/>
              <a:t>Sensitivity to Noise: Optical flow can be affected by lighting changes or camera jitter.</a:t>
            </a:r>
            <a:endParaRPr lang="en-US" altLang="en-US" sz="1800"/>
          </a:p>
          <a:p>
            <a:pPr algn="just">
              <a:buFont typeface="Arial" panose="020B0604020202020204" pitchFamily="34" charset="0"/>
              <a:buChar char="•"/>
            </a:pPr>
            <a:r>
              <a:rPr lang="en-US" altLang="en-US" sz="1800"/>
              <a:t>Parameter Tuning: HTM requires careful tuning for optimal performance.</a:t>
            </a:r>
            <a:endParaRPr lang="en-US" altLang="en-US" sz="1800"/>
          </a:p>
          <a:p>
            <a:pPr algn="just">
              <a:buFont typeface="Arial" panose="020B0604020202020204" pitchFamily="34" charset="0"/>
              <a:buChar char="•"/>
            </a:pPr>
            <a:r>
              <a:rPr lang="en-US" altLang="en-US" sz="1800"/>
              <a:t>Limited Context Awareness: The system may struggle with complex scenes involving overlapping motion patterns.</a:t>
            </a:r>
            <a:endParaRPr lang="en-US" altLang="en-US" sz="1800"/>
          </a:p>
          <a:p>
            <a:pPr algn="just">
              <a:buFont typeface="Arial" panose="020B0604020202020204" pitchFamily="34" charset="0"/>
              <a:buChar char="•"/>
            </a:pPr>
            <a:r>
              <a:rPr lang="en-US" altLang="en-US" sz="1800"/>
              <a:t>Computational Overhead: Real-time hashing and HTM processing can be resource-intensive on low-end hardware.</a:t>
            </a:r>
            <a:endParaRPr lang="en-US" altLang="en-US" sz="1800"/>
          </a:p>
          <a:p>
            <a:pPr marL="0" indent="0" algn="just">
              <a:buFont typeface="Arial" panose="020B0604020202020204" pitchFamily="34" charset="0"/>
              <a:buNone/>
            </a:pPr>
            <a:endParaRPr lang="en-US" altLang="en-US" sz="1800"/>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Capstone Project - Review 3 - Template (1)</Template>
  <TotalTime>0</TotalTime>
  <Words>14501</Words>
  <Application>WPS Presentation</Application>
  <PresentationFormat>Widescreen</PresentationFormat>
  <Paragraphs>351</Paragraphs>
  <Slides>32</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Arial</vt:lpstr>
      <vt:lpstr>SimSun</vt:lpstr>
      <vt:lpstr>Wingdings</vt:lpstr>
      <vt:lpstr>Trebuchet MS</vt:lpstr>
      <vt:lpstr>Trebuchet MS</vt:lpstr>
      <vt:lpstr>Microsoft YaHei</vt:lpstr>
      <vt:lpstr>Arial Unicode MS</vt:lpstr>
      <vt:lpstr>Calibri Light</vt:lpstr>
      <vt:lpstr>Calibri</vt:lpstr>
      <vt:lpstr>Arial</vt:lpstr>
      <vt:lpstr>Noto Sans Symbols</vt:lpstr>
      <vt:lpstr>Segoe Print</vt:lpstr>
      <vt:lpstr>Custom Design</vt:lpstr>
      <vt:lpstr>PowerPoint 演示文稿</vt:lpstr>
      <vt:lpstr>Outline</vt:lpstr>
      <vt:lpstr>Abstract</vt:lpstr>
      <vt:lpstr>Summary of Requirements </vt:lpstr>
      <vt:lpstr>Background</vt:lpstr>
      <vt:lpstr>Design Details</vt:lpstr>
      <vt:lpstr>Model Architecture</vt:lpstr>
      <vt:lpstr>Details of the approach- benefits/drawbacks</vt:lpstr>
      <vt:lpstr>Benefits and Drawback</vt:lpstr>
      <vt:lpstr>Algorithm Used</vt:lpstr>
      <vt:lpstr>Logical Flow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Project Demonstration</vt:lpstr>
      <vt:lpstr>Walkthrough</vt:lpstr>
      <vt:lpstr>Results and Discussion</vt:lpstr>
      <vt:lpstr>Schedule</vt:lpstr>
      <vt:lpstr>Documentation</vt:lpstr>
      <vt:lpstr>PowerPoint 演示文稿</vt:lpstr>
      <vt:lpstr>PowerPoint 演示文稿</vt:lpstr>
      <vt:lpstr>PowerPoint 演示文稿</vt:lpstr>
      <vt:lpstr>Lessons Learnt</vt:lpstr>
      <vt:lpstr>Conclusion and Future work</vt:lpstr>
      <vt:lpstr>Project Abstract</vt:lpstr>
      <vt:lpstr>Project Poster</vt:lpstr>
      <vt:lpstr>References</vt:lpstr>
      <vt:lpstr>PowerPoint 演示文稿</vt:lpstr>
    </vt:vector>
  </TitlesOfParts>
  <Company>KTwo Technology Solutions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Sunitha R</dc:creator>
  <cp:lastModifiedBy>Suhas Karamaputti</cp:lastModifiedBy>
  <cp:revision>602</cp:revision>
  <dcterms:created xsi:type="dcterms:W3CDTF">2020-11-22T08:14:00Z</dcterms:created>
  <dcterms:modified xsi:type="dcterms:W3CDTF">2025-11-27T18:34:06Z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ICV">
    <vt:lpwstr>7DB258E3E8F349DC9D717A1D40CD0F9B_12</vt:lpwstr>
  </property>
  <property fmtid="{D5CDD505-2E9C-101B-9397-08002B2CF9AE}" pid="4" name="KSOProductBuildVer">
    <vt:lpwstr>1033-12.2.0.23155</vt:lpwstr>
  </property>
</Properties>
</file>